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9" r:id="rId4"/>
    <p:sldId id="267" r:id="rId5"/>
    <p:sldId id="272" r:id="rId6"/>
    <p:sldId id="271" r:id="rId7"/>
    <p:sldId id="273" r:id="rId8"/>
    <p:sldId id="274" r:id="rId9"/>
    <p:sldId id="268" r:id="rId10"/>
    <p:sldId id="275" r:id="rId11"/>
    <p:sldId id="269" r:id="rId12"/>
    <p:sldId id="270" r:id="rId13"/>
    <p:sldId id="260" r:id="rId14"/>
    <p:sldId id="278" r:id="rId15"/>
    <p:sldId id="276" r:id="rId16"/>
    <p:sldId id="277" r:id="rId17"/>
    <p:sldId id="280" r:id="rId18"/>
    <p:sldId id="264" r:id="rId19"/>
    <p:sldId id="2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55" autoAdjust="0"/>
    <p:restoredTop sz="94660"/>
  </p:normalViewPr>
  <p:slideViewPr>
    <p:cSldViewPr snapToGrid="0">
      <p:cViewPr varScale="1">
        <p:scale>
          <a:sx n="78" d="100"/>
          <a:sy n="78" d="100"/>
        </p:scale>
        <p:origin x="11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270D62-C315-44A2-860B-F2E6D98BAF1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1FD612E-2F04-433B-941C-E56FF883093D}">
      <dgm:prSet custT="1"/>
      <dgm:spPr/>
      <dgm:t>
        <a:bodyPr/>
        <a:lstStyle/>
        <a:p>
          <a:r>
            <a:rPr lang="en-US" sz="2400" b="1" dirty="0"/>
            <a:t>How BFS with a Deque Works on This Example:</a:t>
          </a:r>
          <a:endParaRPr lang="en-US" sz="2400" dirty="0"/>
        </a:p>
      </dgm:t>
    </dgm:pt>
    <dgm:pt modelId="{E43A0B75-9B84-49E4-9FD0-DDB60263595E}" type="parTrans" cxnId="{D5178D92-94AB-4336-B01E-2F29F639DFB1}">
      <dgm:prSet/>
      <dgm:spPr/>
      <dgm:t>
        <a:bodyPr/>
        <a:lstStyle/>
        <a:p>
          <a:endParaRPr lang="en-US"/>
        </a:p>
      </dgm:t>
    </dgm:pt>
    <dgm:pt modelId="{01123056-D5A0-4B43-8180-3147E5D79A15}" type="sibTrans" cxnId="{D5178D92-94AB-4336-B01E-2F29F639DFB1}">
      <dgm:prSet/>
      <dgm:spPr/>
      <dgm:t>
        <a:bodyPr/>
        <a:lstStyle/>
        <a:p>
          <a:endParaRPr lang="en-US"/>
        </a:p>
      </dgm:t>
    </dgm:pt>
    <dgm:pt modelId="{A96BF666-D092-4BF9-8680-99ED899721BD}">
      <dgm:prSet custT="1"/>
      <dgm:spPr/>
      <dgm:t>
        <a:bodyPr/>
        <a:lstStyle/>
        <a:p>
          <a:r>
            <a:rPr lang="en-US" sz="1400" b="1" dirty="0"/>
            <a:t>Start at node a </a:t>
          </a:r>
          <a:r>
            <a:rPr lang="en-US" sz="1400" b="1" dirty="0">
              <a:sym typeface="Wingdings" panose="05000000000000000000" pitchFamily="2" charset="2"/>
            </a:rPr>
            <a:t></a:t>
          </a:r>
          <a:r>
            <a:rPr lang="en-US" sz="1400" b="1" dirty="0"/>
            <a:t> </a:t>
          </a:r>
          <a:r>
            <a:rPr lang="en-US" sz="1400" dirty="0"/>
            <a:t>We begin by adding </a:t>
          </a:r>
          <a:r>
            <a:rPr lang="en-US" sz="1400" b="1" dirty="0"/>
            <a:t>a</a:t>
          </a:r>
          <a:r>
            <a:rPr lang="en-US" sz="1400" dirty="0"/>
            <a:t> to the deque (which is like a waiting line) and mark it as visited </a:t>
          </a:r>
          <a:r>
            <a:rPr lang="en-US" sz="1400" b="1" dirty="0">
              <a:sym typeface="Wingdings" panose="05000000000000000000" pitchFamily="2" charset="2"/>
            </a:rPr>
            <a:t></a:t>
          </a:r>
          <a:r>
            <a:rPr lang="en-US" sz="1400" dirty="0"/>
            <a:t> </a:t>
          </a:r>
          <a:r>
            <a:rPr lang="en-US" sz="1400" b="1" dirty="0"/>
            <a:t>Deque = [a]</a:t>
          </a:r>
          <a:endParaRPr lang="en-US" sz="1400" dirty="0"/>
        </a:p>
      </dgm:t>
    </dgm:pt>
    <dgm:pt modelId="{9F94B51B-84A6-48E5-BEA2-4B581ACF029E}" type="parTrans" cxnId="{81982D1B-6D4B-49EA-BA60-0BE9834015A2}">
      <dgm:prSet/>
      <dgm:spPr/>
      <dgm:t>
        <a:bodyPr/>
        <a:lstStyle/>
        <a:p>
          <a:endParaRPr lang="en-US"/>
        </a:p>
      </dgm:t>
    </dgm:pt>
    <dgm:pt modelId="{A3275A49-966F-43D2-AAF4-2F9F417A3317}" type="sibTrans" cxnId="{81982D1B-6D4B-49EA-BA60-0BE9834015A2}">
      <dgm:prSet/>
      <dgm:spPr/>
      <dgm:t>
        <a:bodyPr/>
        <a:lstStyle/>
        <a:p>
          <a:endParaRPr lang="en-US"/>
        </a:p>
      </dgm:t>
    </dgm:pt>
    <dgm:pt modelId="{B6C38210-8607-4636-B0DE-665972672863}">
      <dgm:prSet custT="1"/>
      <dgm:spPr/>
      <dgm:t>
        <a:bodyPr/>
        <a:lstStyle/>
        <a:p>
          <a:r>
            <a:rPr lang="en-US" sz="1400" b="1"/>
            <a:t>Process node a </a:t>
          </a:r>
          <a:r>
            <a:rPr lang="en-US" sz="1400" b="1">
              <a:sym typeface="Wingdings" panose="05000000000000000000" pitchFamily="2" charset="2"/>
            </a:rPr>
            <a:t></a:t>
          </a:r>
          <a:r>
            <a:rPr lang="en-US" sz="1400" b="1"/>
            <a:t> </a:t>
          </a:r>
          <a:r>
            <a:rPr lang="en-US" sz="1400"/>
            <a:t>Take </a:t>
          </a:r>
          <a:r>
            <a:rPr lang="en-US" sz="1400" b="1"/>
            <a:t>a</a:t>
          </a:r>
          <a:r>
            <a:rPr lang="en-US" sz="1400"/>
            <a:t> from the front of the deque and check its neighbors (</a:t>
          </a:r>
          <a:r>
            <a:rPr lang="en-US" sz="1400" b="1"/>
            <a:t>b</a:t>
          </a:r>
          <a:r>
            <a:rPr lang="en-US" sz="1400"/>
            <a:t> and </a:t>
          </a:r>
          <a:r>
            <a:rPr lang="en-US" sz="1400" b="1"/>
            <a:t>c</a:t>
          </a:r>
          <a:r>
            <a:rPr lang="en-US" sz="1400"/>
            <a:t>) </a:t>
          </a:r>
          <a:r>
            <a:rPr lang="en-US" sz="1400" b="1">
              <a:sym typeface="Wingdings" panose="05000000000000000000" pitchFamily="2" charset="2"/>
            </a:rPr>
            <a:t></a:t>
          </a:r>
          <a:r>
            <a:rPr lang="en-US" sz="1400" b="1"/>
            <a:t> </a:t>
          </a:r>
          <a:r>
            <a:rPr lang="en-US" sz="1400"/>
            <a:t>Since they haven't been visited, we add them to the back of the deque and mark them as visited </a:t>
          </a:r>
          <a:r>
            <a:rPr lang="en-US" sz="1400" b="1">
              <a:sym typeface="Wingdings" panose="05000000000000000000" pitchFamily="2" charset="2"/>
            </a:rPr>
            <a:t></a:t>
          </a:r>
          <a:r>
            <a:rPr lang="en-US" sz="1400"/>
            <a:t> </a:t>
          </a:r>
          <a:r>
            <a:rPr lang="en-US" sz="1400" b="1"/>
            <a:t>Deque = [b, c]</a:t>
          </a:r>
          <a:endParaRPr lang="en-US" sz="1400" dirty="0"/>
        </a:p>
      </dgm:t>
    </dgm:pt>
    <dgm:pt modelId="{DB9E01E8-B060-4235-AB9C-179740875F8F}" type="parTrans" cxnId="{6C534072-1D6C-4D94-8C54-8AA6C3B617DD}">
      <dgm:prSet/>
      <dgm:spPr/>
      <dgm:t>
        <a:bodyPr/>
        <a:lstStyle/>
        <a:p>
          <a:endParaRPr lang="en-US"/>
        </a:p>
      </dgm:t>
    </dgm:pt>
    <dgm:pt modelId="{18BA4F9B-C9F8-4682-B43A-691AC458EFED}" type="sibTrans" cxnId="{6C534072-1D6C-4D94-8C54-8AA6C3B617DD}">
      <dgm:prSet/>
      <dgm:spPr/>
      <dgm:t>
        <a:bodyPr/>
        <a:lstStyle/>
        <a:p>
          <a:endParaRPr lang="en-US"/>
        </a:p>
      </dgm:t>
    </dgm:pt>
    <dgm:pt modelId="{F45A0493-0F7C-4B7D-AE6E-C92A13B45395}">
      <dgm:prSet/>
      <dgm:spPr/>
      <dgm:t>
        <a:bodyPr/>
        <a:lstStyle/>
        <a:p>
          <a:r>
            <a:rPr lang="en-US" b="1"/>
            <a:t>Process node b </a:t>
          </a:r>
          <a:r>
            <a:rPr lang="en-US" b="1">
              <a:sym typeface="Wingdings" panose="05000000000000000000" pitchFamily="2" charset="2"/>
            </a:rPr>
            <a:t></a:t>
          </a:r>
          <a:r>
            <a:rPr lang="en-US" b="1"/>
            <a:t> </a:t>
          </a:r>
          <a:r>
            <a:rPr lang="en-US"/>
            <a:t>Take </a:t>
          </a:r>
          <a:r>
            <a:rPr lang="en-US" b="1"/>
            <a:t>b</a:t>
          </a:r>
          <a:r>
            <a:rPr lang="en-US"/>
            <a:t> from the front of the deque </a:t>
          </a:r>
          <a:r>
            <a:rPr lang="en-US" b="1">
              <a:sym typeface="Wingdings" panose="05000000000000000000" pitchFamily="2" charset="2"/>
            </a:rPr>
            <a:t></a:t>
          </a:r>
          <a:r>
            <a:rPr lang="en-US"/>
            <a:t> Check its neighbors (</a:t>
          </a:r>
          <a:r>
            <a:rPr lang="en-US" b="1"/>
            <a:t>d</a:t>
          </a:r>
          <a:r>
            <a:rPr lang="en-US"/>
            <a:t> and </a:t>
          </a:r>
          <a:r>
            <a:rPr lang="en-US" b="1"/>
            <a:t>e</a:t>
          </a:r>
          <a:r>
            <a:rPr lang="en-US"/>
            <a:t>)</a:t>
          </a:r>
          <a:r>
            <a:rPr lang="en-US" b="1"/>
            <a:t> </a:t>
          </a:r>
          <a:r>
            <a:rPr lang="en-US" b="1">
              <a:sym typeface="Wingdings" panose="05000000000000000000" pitchFamily="2" charset="2"/>
            </a:rPr>
            <a:t></a:t>
          </a:r>
          <a:r>
            <a:rPr lang="en-US" b="1"/>
            <a:t> </a:t>
          </a:r>
          <a:r>
            <a:rPr lang="en-US"/>
            <a:t>Add </a:t>
          </a:r>
          <a:r>
            <a:rPr lang="en-US" b="1"/>
            <a:t>d</a:t>
          </a:r>
          <a:r>
            <a:rPr lang="en-US"/>
            <a:t> and </a:t>
          </a:r>
          <a:r>
            <a:rPr lang="en-US" b="1"/>
            <a:t>e</a:t>
          </a:r>
          <a:r>
            <a:rPr lang="en-US"/>
            <a:t> to the deque and mark them as visited </a:t>
          </a:r>
          <a:r>
            <a:rPr lang="en-US" b="1">
              <a:sym typeface="Wingdings" panose="05000000000000000000" pitchFamily="2" charset="2"/>
            </a:rPr>
            <a:t></a:t>
          </a:r>
          <a:r>
            <a:rPr lang="en-US"/>
            <a:t> </a:t>
          </a:r>
          <a:r>
            <a:rPr lang="en-US" b="1"/>
            <a:t>Deque = [c, d, e]</a:t>
          </a:r>
          <a:endParaRPr lang="en-US"/>
        </a:p>
      </dgm:t>
    </dgm:pt>
    <dgm:pt modelId="{7EDB21E8-F107-4A1C-80BC-80CFC158EE75}" type="parTrans" cxnId="{2453F3D4-C1DC-4C4F-B4E9-DA66C43EBAEE}">
      <dgm:prSet/>
      <dgm:spPr/>
      <dgm:t>
        <a:bodyPr/>
        <a:lstStyle/>
        <a:p>
          <a:endParaRPr lang="en-US"/>
        </a:p>
      </dgm:t>
    </dgm:pt>
    <dgm:pt modelId="{02486920-1BC0-4730-BE67-BE871B4298B0}" type="sibTrans" cxnId="{2453F3D4-C1DC-4C4F-B4E9-DA66C43EBAEE}">
      <dgm:prSet/>
      <dgm:spPr/>
      <dgm:t>
        <a:bodyPr/>
        <a:lstStyle/>
        <a:p>
          <a:endParaRPr lang="en-US"/>
        </a:p>
      </dgm:t>
    </dgm:pt>
    <dgm:pt modelId="{EACC1160-5948-47BD-9738-1EECA2F0FC26}">
      <dgm:prSet/>
      <dgm:spPr/>
      <dgm:t>
        <a:bodyPr/>
        <a:lstStyle/>
        <a:p>
          <a:r>
            <a:rPr lang="en-US" b="1" dirty="0"/>
            <a:t>Process node c </a:t>
          </a:r>
          <a:r>
            <a:rPr lang="en-US" b="1" dirty="0">
              <a:sym typeface="Wingdings" panose="05000000000000000000" pitchFamily="2" charset="2"/>
            </a:rPr>
            <a:t></a:t>
          </a:r>
          <a:r>
            <a:rPr lang="en-US" b="1" dirty="0"/>
            <a:t> </a:t>
          </a:r>
          <a:r>
            <a:rPr lang="en-US" dirty="0"/>
            <a:t>Take </a:t>
          </a:r>
          <a:r>
            <a:rPr lang="en-US" b="1" dirty="0"/>
            <a:t>c</a:t>
          </a:r>
          <a:r>
            <a:rPr lang="en-US" dirty="0"/>
            <a:t> from the front of the deque </a:t>
          </a:r>
          <a:r>
            <a:rPr lang="en-US" b="1" dirty="0">
              <a:sym typeface="Wingdings" panose="05000000000000000000" pitchFamily="2" charset="2"/>
            </a:rPr>
            <a:t></a:t>
          </a:r>
          <a:r>
            <a:rPr lang="en-US" dirty="0"/>
            <a:t> Check its neighbor (</a:t>
          </a:r>
          <a:r>
            <a:rPr lang="en-US" b="1" dirty="0"/>
            <a:t>f</a:t>
          </a:r>
          <a:r>
            <a:rPr lang="en-US" dirty="0"/>
            <a:t>) </a:t>
          </a:r>
          <a:r>
            <a:rPr lang="en-US" b="1" dirty="0">
              <a:sym typeface="Wingdings" panose="05000000000000000000" pitchFamily="2" charset="2"/>
            </a:rPr>
            <a:t></a:t>
          </a:r>
          <a:r>
            <a:rPr lang="en-US" dirty="0"/>
            <a:t> Add </a:t>
          </a:r>
          <a:r>
            <a:rPr lang="en-US" b="1" dirty="0"/>
            <a:t>f</a:t>
          </a:r>
          <a:r>
            <a:rPr lang="en-US" dirty="0"/>
            <a:t> to the deque and mark it as visited </a:t>
          </a:r>
          <a:r>
            <a:rPr lang="en-US" b="1" dirty="0">
              <a:sym typeface="Wingdings" panose="05000000000000000000" pitchFamily="2" charset="2"/>
            </a:rPr>
            <a:t></a:t>
          </a:r>
          <a:r>
            <a:rPr lang="en-US" dirty="0"/>
            <a:t> </a:t>
          </a:r>
          <a:r>
            <a:rPr lang="en-US" b="1" dirty="0"/>
            <a:t>Deque = [d, e, f]</a:t>
          </a:r>
          <a:endParaRPr lang="en-US" dirty="0"/>
        </a:p>
      </dgm:t>
    </dgm:pt>
    <dgm:pt modelId="{FC2A918D-D660-4AEE-A932-573DD3BC9437}" type="parTrans" cxnId="{6E41AD0D-AF67-4AB2-A1AD-8DB59BC2B2F2}">
      <dgm:prSet/>
      <dgm:spPr/>
      <dgm:t>
        <a:bodyPr/>
        <a:lstStyle/>
        <a:p>
          <a:endParaRPr lang="en-US"/>
        </a:p>
      </dgm:t>
    </dgm:pt>
    <dgm:pt modelId="{411FE7BB-239B-4581-BEC1-5C32867231AA}" type="sibTrans" cxnId="{6E41AD0D-AF67-4AB2-A1AD-8DB59BC2B2F2}">
      <dgm:prSet/>
      <dgm:spPr/>
      <dgm:t>
        <a:bodyPr/>
        <a:lstStyle/>
        <a:p>
          <a:endParaRPr lang="en-US"/>
        </a:p>
      </dgm:t>
    </dgm:pt>
    <dgm:pt modelId="{5CDC1169-D600-47D2-8D5E-809019C3C439}">
      <dgm:prSet/>
      <dgm:spPr/>
      <dgm:t>
        <a:bodyPr/>
        <a:lstStyle/>
        <a:p>
          <a:r>
            <a:rPr lang="en-US" b="1"/>
            <a:t>Process node d </a:t>
          </a:r>
          <a:r>
            <a:rPr lang="en-US" b="1">
              <a:sym typeface="Wingdings" panose="05000000000000000000" pitchFamily="2" charset="2"/>
            </a:rPr>
            <a:t></a:t>
          </a:r>
          <a:r>
            <a:rPr lang="en-US" b="1"/>
            <a:t> </a:t>
          </a:r>
          <a:r>
            <a:rPr lang="en-US"/>
            <a:t>Take </a:t>
          </a:r>
          <a:r>
            <a:rPr lang="en-US" b="1"/>
            <a:t>d</a:t>
          </a:r>
          <a:r>
            <a:rPr lang="en-US"/>
            <a:t> from the front of the deque </a:t>
          </a:r>
          <a:r>
            <a:rPr lang="en-US" b="1">
              <a:sym typeface="Wingdings" panose="05000000000000000000" pitchFamily="2" charset="2"/>
            </a:rPr>
            <a:t></a:t>
          </a:r>
          <a:r>
            <a:rPr lang="en-US"/>
            <a:t> Since </a:t>
          </a:r>
          <a:r>
            <a:rPr lang="en-US" b="1"/>
            <a:t>d</a:t>
          </a:r>
          <a:r>
            <a:rPr lang="en-US"/>
            <a:t> has no unvisited neighbors, we move on </a:t>
          </a:r>
          <a:r>
            <a:rPr lang="en-US" b="1">
              <a:sym typeface="Wingdings" panose="05000000000000000000" pitchFamily="2" charset="2"/>
            </a:rPr>
            <a:t></a:t>
          </a:r>
          <a:r>
            <a:rPr lang="en-US"/>
            <a:t> </a:t>
          </a:r>
          <a:r>
            <a:rPr lang="en-US" b="1"/>
            <a:t>Deque = [e, f]</a:t>
          </a:r>
          <a:endParaRPr lang="en-US"/>
        </a:p>
      </dgm:t>
    </dgm:pt>
    <dgm:pt modelId="{0433978B-520A-4C30-B3D7-D78509EAA544}" type="parTrans" cxnId="{0B6ADEF4-A12F-46D7-9301-70370AC06AAF}">
      <dgm:prSet/>
      <dgm:spPr/>
      <dgm:t>
        <a:bodyPr/>
        <a:lstStyle/>
        <a:p>
          <a:endParaRPr lang="en-US"/>
        </a:p>
      </dgm:t>
    </dgm:pt>
    <dgm:pt modelId="{18FDB20D-7A24-4547-9159-E3842EC8E100}" type="sibTrans" cxnId="{0B6ADEF4-A12F-46D7-9301-70370AC06AAF}">
      <dgm:prSet/>
      <dgm:spPr/>
      <dgm:t>
        <a:bodyPr/>
        <a:lstStyle/>
        <a:p>
          <a:endParaRPr lang="en-US"/>
        </a:p>
      </dgm:t>
    </dgm:pt>
    <dgm:pt modelId="{AFF7421F-C77D-4B65-B001-A31541EA5276}">
      <dgm:prSet/>
      <dgm:spPr/>
      <dgm:t>
        <a:bodyPr/>
        <a:lstStyle/>
        <a:p>
          <a:r>
            <a:rPr lang="en-US" b="1"/>
            <a:t>Process node e </a:t>
          </a:r>
          <a:r>
            <a:rPr lang="en-US" b="1">
              <a:sym typeface="Wingdings" panose="05000000000000000000" pitchFamily="2" charset="2"/>
            </a:rPr>
            <a:t></a:t>
          </a:r>
          <a:r>
            <a:rPr lang="en-US" b="1"/>
            <a:t> </a:t>
          </a:r>
          <a:r>
            <a:rPr lang="en-US"/>
            <a:t>Take </a:t>
          </a:r>
          <a:r>
            <a:rPr lang="en-US" b="1"/>
            <a:t>e</a:t>
          </a:r>
          <a:r>
            <a:rPr lang="en-US"/>
            <a:t> from the front of the deque </a:t>
          </a:r>
          <a:r>
            <a:rPr lang="en-US" b="1">
              <a:sym typeface="Wingdings" panose="05000000000000000000" pitchFamily="2" charset="2"/>
            </a:rPr>
            <a:t></a:t>
          </a:r>
          <a:r>
            <a:rPr lang="en-US"/>
            <a:t> Since </a:t>
          </a:r>
          <a:r>
            <a:rPr lang="en-US" b="1"/>
            <a:t>e</a:t>
          </a:r>
          <a:r>
            <a:rPr lang="en-US"/>
            <a:t> has no unvisited neighbors, we move on </a:t>
          </a:r>
          <a:r>
            <a:rPr lang="en-US" b="1">
              <a:sym typeface="Wingdings" panose="05000000000000000000" pitchFamily="2" charset="2"/>
            </a:rPr>
            <a:t></a:t>
          </a:r>
          <a:r>
            <a:rPr lang="en-US"/>
            <a:t> </a:t>
          </a:r>
          <a:r>
            <a:rPr lang="en-US" b="1"/>
            <a:t>Deque = [f]</a:t>
          </a:r>
          <a:endParaRPr lang="en-US"/>
        </a:p>
      </dgm:t>
    </dgm:pt>
    <dgm:pt modelId="{ED275CB8-61A5-4CC1-B948-27C641FDEEA7}" type="parTrans" cxnId="{18F898C3-36AE-4956-9063-AC3C6BF44002}">
      <dgm:prSet/>
      <dgm:spPr/>
      <dgm:t>
        <a:bodyPr/>
        <a:lstStyle/>
        <a:p>
          <a:endParaRPr lang="en-US"/>
        </a:p>
      </dgm:t>
    </dgm:pt>
    <dgm:pt modelId="{F44B283B-F9A0-427D-93DB-5A1E3778413C}" type="sibTrans" cxnId="{18F898C3-36AE-4956-9063-AC3C6BF44002}">
      <dgm:prSet/>
      <dgm:spPr/>
      <dgm:t>
        <a:bodyPr/>
        <a:lstStyle/>
        <a:p>
          <a:endParaRPr lang="en-US"/>
        </a:p>
      </dgm:t>
    </dgm:pt>
    <dgm:pt modelId="{A775B3D4-6E05-4C4E-B2F0-1205AA914FBB}">
      <dgm:prSet/>
      <dgm:spPr/>
      <dgm:t>
        <a:bodyPr/>
        <a:lstStyle/>
        <a:p>
          <a:r>
            <a:rPr lang="en-US" b="1"/>
            <a:t>Process node f </a:t>
          </a:r>
          <a:r>
            <a:rPr lang="en-US" b="1">
              <a:sym typeface="Wingdings" panose="05000000000000000000" pitchFamily="2" charset="2"/>
            </a:rPr>
            <a:t></a:t>
          </a:r>
          <a:r>
            <a:rPr lang="en-US" b="1"/>
            <a:t> </a:t>
          </a:r>
          <a:r>
            <a:rPr lang="en-US"/>
            <a:t>Take </a:t>
          </a:r>
          <a:r>
            <a:rPr lang="en-US" b="1"/>
            <a:t>f</a:t>
          </a:r>
          <a:r>
            <a:rPr lang="en-US"/>
            <a:t> from the front of the deque </a:t>
          </a:r>
          <a:r>
            <a:rPr lang="en-US" b="1">
              <a:sym typeface="Wingdings" panose="05000000000000000000" pitchFamily="2" charset="2"/>
            </a:rPr>
            <a:t></a:t>
          </a:r>
          <a:r>
            <a:rPr lang="en-US"/>
            <a:t> Since </a:t>
          </a:r>
          <a:r>
            <a:rPr lang="en-US" b="1"/>
            <a:t>f</a:t>
          </a:r>
          <a:r>
            <a:rPr lang="en-US"/>
            <a:t> has no unvisited neighbors, we’re done </a:t>
          </a:r>
          <a:r>
            <a:rPr lang="en-US" b="1">
              <a:sym typeface="Wingdings" panose="05000000000000000000" pitchFamily="2" charset="2"/>
            </a:rPr>
            <a:t></a:t>
          </a:r>
          <a:r>
            <a:rPr lang="en-US"/>
            <a:t> </a:t>
          </a:r>
          <a:r>
            <a:rPr lang="en-US" b="1"/>
            <a:t>Deque = </a:t>
          </a:r>
          <a:r>
            <a:rPr lang="en-US"/>
            <a:t>[] </a:t>
          </a:r>
          <a:r>
            <a:rPr lang="en-US" b="1"/>
            <a:t>(empty)</a:t>
          </a:r>
          <a:endParaRPr lang="en-US"/>
        </a:p>
      </dgm:t>
    </dgm:pt>
    <dgm:pt modelId="{A0183190-28BF-49B3-B1A9-073E03D94CF9}" type="parTrans" cxnId="{6ED85D8F-521E-4634-8A6D-5756E762CFFA}">
      <dgm:prSet/>
      <dgm:spPr/>
      <dgm:t>
        <a:bodyPr/>
        <a:lstStyle/>
        <a:p>
          <a:endParaRPr lang="en-US"/>
        </a:p>
      </dgm:t>
    </dgm:pt>
    <dgm:pt modelId="{2230AE07-96A5-40D4-9379-C294BE774185}" type="sibTrans" cxnId="{6ED85D8F-521E-4634-8A6D-5756E762CFFA}">
      <dgm:prSet/>
      <dgm:spPr/>
      <dgm:t>
        <a:bodyPr/>
        <a:lstStyle/>
        <a:p>
          <a:endParaRPr lang="en-US"/>
        </a:p>
      </dgm:t>
    </dgm:pt>
    <dgm:pt modelId="{F1ED7524-4239-4690-A1A3-CC04DFA24677}" type="pres">
      <dgm:prSet presAssocID="{12270D62-C315-44A2-860B-F2E6D98BAF1A}" presName="vert0" presStyleCnt="0">
        <dgm:presLayoutVars>
          <dgm:dir/>
          <dgm:animOne val="branch"/>
          <dgm:animLvl val="lvl"/>
        </dgm:presLayoutVars>
      </dgm:prSet>
      <dgm:spPr/>
    </dgm:pt>
    <dgm:pt modelId="{76264F53-690B-4162-A6B2-0002F9F0AAA7}" type="pres">
      <dgm:prSet presAssocID="{31FD612E-2F04-433B-941C-E56FF883093D}" presName="thickLine" presStyleLbl="alignNode1" presStyleIdx="0" presStyleCnt="8"/>
      <dgm:spPr/>
    </dgm:pt>
    <dgm:pt modelId="{ABCB5A69-0E5A-46C6-B9FE-F1BE8E34C67A}" type="pres">
      <dgm:prSet presAssocID="{31FD612E-2F04-433B-941C-E56FF883093D}" presName="horz1" presStyleCnt="0"/>
      <dgm:spPr/>
    </dgm:pt>
    <dgm:pt modelId="{3AC40762-7E6F-460E-8236-0772C662F5B2}" type="pres">
      <dgm:prSet presAssocID="{31FD612E-2F04-433B-941C-E56FF883093D}" presName="tx1" presStyleLbl="revTx" presStyleIdx="0" presStyleCnt="8"/>
      <dgm:spPr/>
    </dgm:pt>
    <dgm:pt modelId="{AC47EE18-D510-4282-BA79-68B0BFC5EB50}" type="pres">
      <dgm:prSet presAssocID="{31FD612E-2F04-433B-941C-E56FF883093D}" presName="vert1" presStyleCnt="0"/>
      <dgm:spPr/>
    </dgm:pt>
    <dgm:pt modelId="{4D15A653-2850-4345-AAFE-6BC147D9E811}" type="pres">
      <dgm:prSet presAssocID="{A96BF666-D092-4BF9-8680-99ED899721BD}" presName="thickLine" presStyleLbl="alignNode1" presStyleIdx="1" presStyleCnt="8"/>
      <dgm:spPr/>
    </dgm:pt>
    <dgm:pt modelId="{B8D7289F-AFE1-4B90-8148-8559AE037338}" type="pres">
      <dgm:prSet presAssocID="{A96BF666-D092-4BF9-8680-99ED899721BD}" presName="horz1" presStyleCnt="0"/>
      <dgm:spPr/>
    </dgm:pt>
    <dgm:pt modelId="{EFC83DCC-F28D-4F34-ABE7-83CE9A4EA5E1}" type="pres">
      <dgm:prSet presAssocID="{A96BF666-D092-4BF9-8680-99ED899721BD}" presName="tx1" presStyleLbl="revTx" presStyleIdx="1" presStyleCnt="8"/>
      <dgm:spPr/>
    </dgm:pt>
    <dgm:pt modelId="{5E2FAE2E-3FED-4640-A9CE-6485E99E93CA}" type="pres">
      <dgm:prSet presAssocID="{A96BF666-D092-4BF9-8680-99ED899721BD}" presName="vert1" presStyleCnt="0"/>
      <dgm:spPr/>
    </dgm:pt>
    <dgm:pt modelId="{386ACA01-7804-4CA9-8F5D-4B0BA1E1CC0C}" type="pres">
      <dgm:prSet presAssocID="{B6C38210-8607-4636-B0DE-665972672863}" presName="thickLine" presStyleLbl="alignNode1" presStyleIdx="2" presStyleCnt="8"/>
      <dgm:spPr/>
    </dgm:pt>
    <dgm:pt modelId="{E68A2B09-6876-4D08-8CA4-90203A874D4F}" type="pres">
      <dgm:prSet presAssocID="{B6C38210-8607-4636-B0DE-665972672863}" presName="horz1" presStyleCnt="0"/>
      <dgm:spPr/>
    </dgm:pt>
    <dgm:pt modelId="{27BB6DFF-B8A2-4022-B2CA-708112B339A8}" type="pres">
      <dgm:prSet presAssocID="{B6C38210-8607-4636-B0DE-665972672863}" presName="tx1" presStyleLbl="revTx" presStyleIdx="2" presStyleCnt="8"/>
      <dgm:spPr/>
    </dgm:pt>
    <dgm:pt modelId="{6D5C2A1E-8BC5-4EFB-916E-E47CF21D6CE9}" type="pres">
      <dgm:prSet presAssocID="{B6C38210-8607-4636-B0DE-665972672863}" presName="vert1" presStyleCnt="0"/>
      <dgm:spPr/>
    </dgm:pt>
    <dgm:pt modelId="{E171EDAE-2CB3-425B-B2DD-2F17ECC0EE6A}" type="pres">
      <dgm:prSet presAssocID="{F45A0493-0F7C-4B7D-AE6E-C92A13B45395}" presName="thickLine" presStyleLbl="alignNode1" presStyleIdx="3" presStyleCnt="8"/>
      <dgm:spPr/>
    </dgm:pt>
    <dgm:pt modelId="{2A145B1A-EAAE-4108-87E4-0AFDF9EE0DE2}" type="pres">
      <dgm:prSet presAssocID="{F45A0493-0F7C-4B7D-AE6E-C92A13B45395}" presName="horz1" presStyleCnt="0"/>
      <dgm:spPr/>
    </dgm:pt>
    <dgm:pt modelId="{0EE048A9-FE02-438A-A00A-9FECCDEB932A}" type="pres">
      <dgm:prSet presAssocID="{F45A0493-0F7C-4B7D-AE6E-C92A13B45395}" presName="tx1" presStyleLbl="revTx" presStyleIdx="3" presStyleCnt="8"/>
      <dgm:spPr/>
    </dgm:pt>
    <dgm:pt modelId="{F18A5B1F-2157-4346-B69E-9DD2123724E0}" type="pres">
      <dgm:prSet presAssocID="{F45A0493-0F7C-4B7D-AE6E-C92A13B45395}" presName="vert1" presStyleCnt="0"/>
      <dgm:spPr/>
    </dgm:pt>
    <dgm:pt modelId="{2E935C2F-31C0-408A-8477-F0DA17687701}" type="pres">
      <dgm:prSet presAssocID="{EACC1160-5948-47BD-9738-1EECA2F0FC26}" presName="thickLine" presStyleLbl="alignNode1" presStyleIdx="4" presStyleCnt="8"/>
      <dgm:spPr/>
    </dgm:pt>
    <dgm:pt modelId="{8A976240-A497-4F06-B17F-8DF03B620D95}" type="pres">
      <dgm:prSet presAssocID="{EACC1160-5948-47BD-9738-1EECA2F0FC26}" presName="horz1" presStyleCnt="0"/>
      <dgm:spPr/>
    </dgm:pt>
    <dgm:pt modelId="{8B4ED900-5233-4CAC-8916-774E242DC26A}" type="pres">
      <dgm:prSet presAssocID="{EACC1160-5948-47BD-9738-1EECA2F0FC26}" presName="tx1" presStyleLbl="revTx" presStyleIdx="4" presStyleCnt="8"/>
      <dgm:spPr/>
    </dgm:pt>
    <dgm:pt modelId="{D09C916C-F20A-44B0-97DC-285B597AA3CF}" type="pres">
      <dgm:prSet presAssocID="{EACC1160-5948-47BD-9738-1EECA2F0FC26}" presName="vert1" presStyleCnt="0"/>
      <dgm:spPr/>
    </dgm:pt>
    <dgm:pt modelId="{5DB19D29-E1DE-41CC-8B34-68DD44DF4C6B}" type="pres">
      <dgm:prSet presAssocID="{5CDC1169-D600-47D2-8D5E-809019C3C439}" presName="thickLine" presStyleLbl="alignNode1" presStyleIdx="5" presStyleCnt="8"/>
      <dgm:spPr/>
    </dgm:pt>
    <dgm:pt modelId="{599D33B2-B9B9-4747-BF52-7D0F6B38AE48}" type="pres">
      <dgm:prSet presAssocID="{5CDC1169-D600-47D2-8D5E-809019C3C439}" presName="horz1" presStyleCnt="0"/>
      <dgm:spPr/>
    </dgm:pt>
    <dgm:pt modelId="{0C10D1BB-D13A-4DC3-A158-7B7EBB7F8A2E}" type="pres">
      <dgm:prSet presAssocID="{5CDC1169-D600-47D2-8D5E-809019C3C439}" presName="tx1" presStyleLbl="revTx" presStyleIdx="5" presStyleCnt="8"/>
      <dgm:spPr/>
    </dgm:pt>
    <dgm:pt modelId="{19E0C26A-3D05-45B5-BE7A-AB1DE4383F35}" type="pres">
      <dgm:prSet presAssocID="{5CDC1169-D600-47D2-8D5E-809019C3C439}" presName="vert1" presStyleCnt="0"/>
      <dgm:spPr/>
    </dgm:pt>
    <dgm:pt modelId="{7A9BB772-FC12-40EB-87EE-4B1CDC988B7E}" type="pres">
      <dgm:prSet presAssocID="{AFF7421F-C77D-4B65-B001-A31541EA5276}" presName="thickLine" presStyleLbl="alignNode1" presStyleIdx="6" presStyleCnt="8"/>
      <dgm:spPr/>
    </dgm:pt>
    <dgm:pt modelId="{2A6C4E23-C28E-4B0D-B952-64B011A0602B}" type="pres">
      <dgm:prSet presAssocID="{AFF7421F-C77D-4B65-B001-A31541EA5276}" presName="horz1" presStyleCnt="0"/>
      <dgm:spPr/>
    </dgm:pt>
    <dgm:pt modelId="{8D31E07E-4AB1-4365-8079-61AE3FC963B5}" type="pres">
      <dgm:prSet presAssocID="{AFF7421F-C77D-4B65-B001-A31541EA5276}" presName="tx1" presStyleLbl="revTx" presStyleIdx="6" presStyleCnt="8"/>
      <dgm:spPr/>
    </dgm:pt>
    <dgm:pt modelId="{8361246B-3DA8-46F5-8909-4AFD759A89AE}" type="pres">
      <dgm:prSet presAssocID="{AFF7421F-C77D-4B65-B001-A31541EA5276}" presName="vert1" presStyleCnt="0"/>
      <dgm:spPr/>
    </dgm:pt>
    <dgm:pt modelId="{7E8EE850-893C-497E-B71B-A0DF91F2EFFF}" type="pres">
      <dgm:prSet presAssocID="{A775B3D4-6E05-4C4E-B2F0-1205AA914FBB}" presName="thickLine" presStyleLbl="alignNode1" presStyleIdx="7" presStyleCnt="8"/>
      <dgm:spPr/>
    </dgm:pt>
    <dgm:pt modelId="{C86FD84F-CA2C-4687-9CB4-A2C29B4F9004}" type="pres">
      <dgm:prSet presAssocID="{A775B3D4-6E05-4C4E-B2F0-1205AA914FBB}" presName="horz1" presStyleCnt="0"/>
      <dgm:spPr/>
    </dgm:pt>
    <dgm:pt modelId="{E8FA5087-802C-400E-8643-3EEAD168F0E4}" type="pres">
      <dgm:prSet presAssocID="{A775B3D4-6E05-4C4E-B2F0-1205AA914FBB}" presName="tx1" presStyleLbl="revTx" presStyleIdx="7" presStyleCnt="8"/>
      <dgm:spPr/>
    </dgm:pt>
    <dgm:pt modelId="{37F66343-B0E4-4F73-A591-355A2BC8FDEC}" type="pres">
      <dgm:prSet presAssocID="{A775B3D4-6E05-4C4E-B2F0-1205AA914FBB}" presName="vert1" presStyleCnt="0"/>
      <dgm:spPr/>
    </dgm:pt>
  </dgm:ptLst>
  <dgm:cxnLst>
    <dgm:cxn modelId="{6E41AD0D-AF67-4AB2-A1AD-8DB59BC2B2F2}" srcId="{12270D62-C315-44A2-860B-F2E6D98BAF1A}" destId="{EACC1160-5948-47BD-9738-1EECA2F0FC26}" srcOrd="4" destOrd="0" parTransId="{FC2A918D-D660-4AEE-A932-573DD3BC9437}" sibTransId="{411FE7BB-239B-4581-BEC1-5C32867231AA}"/>
    <dgm:cxn modelId="{81982D1B-6D4B-49EA-BA60-0BE9834015A2}" srcId="{12270D62-C315-44A2-860B-F2E6D98BAF1A}" destId="{A96BF666-D092-4BF9-8680-99ED899721BD}" srcOrd="1" destOrd="0" parTransId="{9F94B51B-84A6-48E5-BEA2-4B581ACF029E}" sibTransId="{A3275A49-966F-43D2-AAF4-2F9F417A3317}"/>
    <dgm:cxn modelId="{A8F85F26-D358-491A-9F7D-D0AB30FA80C2}" type="presOf" srcId="{F45A0493-0F7C-4B7D-AE6E-C92A13B45395}" destId="{0EE048A9-FE02-438A-A00A-9FECCDEB932A}" srcOrd="0" destOrd="0" presId="urn:microsoft.com/office/officeart/2008/layout/LinedList"/>
    <dgm:cxn modelId="{3D1BE42C-A525-461A-8CA2-758623BF5CA6}" type="presOf" srcId="{12270D62-C315-44A2-860B-F2E6D98BAF1A}" destId="{F1ED7524-4239-4690-A1A3-CC04DFA24677}" srcOrd="0" destOrd="0" presId="urn:microsoft.com/office/officeart/2008/layout/LinedList"/>
    <dgm:cxn modelId="{6C534072-1D6C-4D94-8C54-8AA6C3B617DD}" srcId="{12270D62-C315-44A2-860B-F2E6D98BAF1A}" destId="{B6C38210-8607-4636-B0DE-665972672863}" srcOrd="2" destOrd="0" parTransId="{DB9E01E8-B060-4235-AB9C-179740875F8F}" sibTransId="{18BA4F9B-C9F8-4682-B43A-691AC458EFED}"/>
    <dgm:cxn modelId="{7342DE87-FB55-47E4-A89B-07AACEA8F74F}" type="presOf" srcId="{A775B3D4-6E05-4C4E-B2F0-1205AA914FBB}" destId="{E8FA5087-802C-400E-8643-3EEAD168F0E4}" srcOrd="0" destOrd="0" presId="urn:microsoft.com/office/officeart/2008/layout/LinedList"/>
    <dgm:cxn modelId="{EF8FE38C-0D27-40AF-83E3-30FE9AFF888F}" type="presOf" srcId="{EACC1160-5948-47BD-9738-1EECA2F0FC26}" destId="{8B4ED900-5233-4CAC-8916-774E242DC26A}" srcOrd="0" destOrd="0" presId="urn:microsoft.com/office/officeart/2008/layout/LinedList"/>
    <dgm:cxn modelId="{6ED85D8F-521E-4634-8A6D-5756E762CFFA}" srcId="{12270D62-C315-44A2-860B-F2E6D98BAF1A}" destId="{A775B3D4-6E05-4C4E-B2F0-1205AA914FBB}" srcOrd="7" destOrd="0" parTransId="{A0183190-28BF-49B3-B1A9-073E03D94CF9}" sibTransId="{2230AE07-96A5-40D4-9379-C294BE774185}"/>
    <dgm:cxn modelId="{D5178D92-94AB-4336-B01E-2F29F639DFB1}" srcId="{12270D62-C315-44A2-860B-F2E6D98BAF1A}" destId="{31FD612E-2F04-433B-941C-E56FF883093D}" srcOrd="0" destOrd="0" parTransId="{E43A0B75-9B84-49E4-9FD0-DDB60263595E}" sibTransId="{01123056-D5A0-4B43-8180-3147E5D79A15}"/>
    <dgm:cxn modelId="{A3BB1E94-C519-4758-86E4-35CEA1ABBDE7}" type="presOf" srcId="{B6C38210-8607-4636-B0DE-665972672863}" destId="{27BB6DFF-B8A2-4022-B2CA-708112B339A8}" srcOrd="0" destOrd="0" presId="urn:microsoft.com/office/officeart/2008/layout/LinedList"/>
    <dgm:cxn modelId="{A7497796-D4E0-4D76-87BE-B7A1263D48BF}" type="presOf" srcId="{AFF7421F-C77D-4B65-B001-A31541EA5276}" destId="{8D31E07E-4AB1-4365-8079-61AE3FC963B5}" srcOrd="0" destOrd="0" presId="urn:microsoft.com/office/officeart/2008/layout/LinedList"/>
    <dgm:cxn modelId="{38936D99-B201-4F4A-917B-B6F303DCA319}" type="presOf" srcId="{5CDC1169-D600-47D2-8D5E-809019C3C439}" destId="{0C10D1BB-D13A-4DC3-A158-7B7EBB7F8A2E}" srcOrd="0" destOrd="0" presId="urn:microsoft.com/office/officeart/2008/layout/LinedList"/>
    <dgm:cxn modelId="{1161E4BE-34E3-46C2-B1EE-C298F974BA64}" type="presOf" srcId="{A96BF666-D092-4BF9-8680-99ED899721BD}" destId="{EFC83DCC-F28D-4F34-ABE7-83CE9A4EA5E1}" srcOrd="0" destOrd="0" presId="urn:microsoft.com/office/officeart/2008/layout/LinedList"/>
    <dgm:cxn modelId="{18F898C3-36AE-4956-9063-AC3C6BF44002}" srcId="{12270D62-C315-44A2-860B-F2E6D98BAF1A}" destId="{AFF7421F-C77D-4B65-B001-A31541EA5276}" srcOrd="6" destOrd="0" parTransId="{ED275CB8-61A5-4CC1-B948-27C641FDEEA7}" sibTransId="{F44B283B-F9A0-427D-93DB-5A1E3778413C}"/>
    <dgm:cxn modelId="{2453F3D4-C1DC-4C4F-B4E9-DA66C43EBAEE}" srcId="{12270D62-C315-44A2-860B-F2E6D98BAF1A}" destId="{F45A0493-0F7C-4B7D-AE6E-C92A13B45395}" srcOrd="3" destOrd="0" parTransId="{7EDB21E8-F107-4A1C-80BC-80CFC158EE75}" sibTransId="{02486920-1BC0-4730-BE67-BE871B4298B0}"/>
    <dgm:cxn modelId="{0B6ADEF4-A12F-46D7-9301-70370AC06AAF}" srcId="{12270D62-C315-44A2-860B-F2E6D98BAF1A}" destId="{5CDC1169-D600-47D2-8D5E-809019C3C439}" srcOrd="5" destOrd="0" parTransId="{0433978B-520A-4C30-B3D7-D78509EAA544}" sibTransId="{18FDB20D-7A24-4547-9159-E3842EC8E100}"/>
    <dgm:cxn modelId="{6EFC2AFD-4A0E-4570-8297-C032744BFEE8}" type="presOf" srcId="{31FD612E-2F04-433B-941C-E56FF883093D}" destId="{3AC40762-7E6F-460E-8236-0772C662F5B2}" srcOrd="0" destOrd="0" presId="urn:microsoft.com/office/officeart/2008/layout/LinedList"/>
    <dgm:cxn modelId="{FF5736A5-706D-45F5-9784-6A584C000A8A}" type="presParOf" srcId="{F1ED7524-4239-4690-A1A3-CC04DFA24677}" destId="{76264F53-690B-4162-A6B2-0002F9F0AAA7}" srcOrd="0" destOrd="0" presId="urn:microsoft.com/office/officeart/2008/layout/LinedList"/>
    <dgm:cxn modelId="{72274ACA-A7B9-4EDE-A4A0-68C4673D6152}" type="presParOf" srcId="{F1ED7524-4239-4690-A1A3-CC04DFA24677}" destId="{ABCB5A69-0E5A-46C6-B9FE-F1BE8E34C67A}" srcOrd="1" destOrd="0" presId="urn:microsoft.com/office/officeart/2008/layout/LinedList"/>
    <dgm:cxn modelId="{02A0256E-DC7B-4B78-A1B0-C8CF4332DC3F}" type="presParOf" srcId="{ABCB5A69-0E5A-46C6-B9FE-F1BE8E34C67A}" destId="{3AC40762-7E6F-460E-8236-0772C662F5B2}" srcOrd="0" destOrd="0" presId="urn:microsoft.com/office/officeart/2008/layout/LinedList"/>
    <dgm:cxn modelId="{E82003EF-828C-4A4F-B0E0-F7014A088AF2}" type="presParOf" srcId="{ABCB5A69-0E5A-46C6-B9FE-F1BE8E34C67A}" destId="{AC47EE18-D510-4282-BA79-68B0BFC5EB50}" srcOrd="1" destOrd="0" presId="urn:microsoft.com/office/officeart/2008/layout/LinedList"/>
    <dgm:cxn modelId="{35D12612-A0CC-4F98-AB83-0BDB4CB1C72F}" type="presParOf" srcId="{F1ED7524-4239-4690-A1A3-CC04DFA24677}" destId="{4D15A653-2850-4345-AAFE-6BC147D9E811}" srcOrd="2" destOrd="0" presId="urn:microsoft.com/office/officeart/2008/layout/LinedList"/>
    <dgm:cxn modelId="{276DAF05-76E6-4EDC-A5F2-CF389448DF38}" type="presParOf" srcId="{F1ED7524-4239-4690-A1A3-CC04DFA24677}" destId="{B8D7289F-AFE1-4B90-8148-8559AE037338}" srcOrd="3" destOrd="0" presId="urn:microsoft.com/office/officeart/2008/layout/LinedList"/>
    <dgm:cxn modelId="{76D2C2B2-C45C-4E89-96FA-6354F85EFA35}" type="presParOf" srcId="{B8D7289F-AFE1-4B90-8148-8559AE037338}" destId="{EFC83DCC-F28D-4F34-ABE7-83CE9A4EA5E1}" srcOrd="0" destOrd="0" presId="urn:microsoft.com/office/officeart/2008/layout/LinedList"/>
    <dgm:cxn modelId="{8317E73B-C08A-4422-B6DA-550A6BBC9706}" type="presParOf" srcId="{B8D7289F-AFE1-4B90-8148-8559AE037338}" destId="{5E2FAE2E-3FED-4640-A9CE-6485E99E93CA}" srcOrd="1" destOrd="0" presId="urn:microsoft.com/office/officeart/2008/layout/LinedList"/>
    <dgm:cxn modelId="{B38A840E-A64A-47C8-B89E-FFCCCF21EC89}" type="presParOf" srcId="{F1ED7524-4239-4690-A1A3-CC04DFA24677}" destId="{386ACA01-7804-4CA9-8F5D-4B0BA1E1CC0C}" srcOrd="4" destOrd="0" presId="urn:microsoft.com/office/officeart/2008/layout/LinedList"/>
    <dgm:cxn modelId="{61F66A8E-F0CC-457A-B343-CDDA71102109}" type="presParOf" srcId="{F1ED7524-4239-4690-A1A3-CC04DFA24677}" destId="{E68A2B09-6876-4D08-8CA4-90203A874D4F}" srcOrd="5" destOrd="0" presId="urn:microsoft.com/office/officeart/2008/layout/LinedList"/>
    <dgm:cxn modelId="{8886CC6D-30B6-42C7-B039-2F5E663AE26D}" type="presParOf" srcId="{E68A2B09-6876-4D08-8CA4-90203A874D4F}" destId="{27BB6DFF-B8A2-4022-B2CA-708112B339A8}" srcOrd="0" destOrd="0" presId="urn:microsoft.com/office/officeart/2008/layout/LinedList"/>
    <dgm:cxn modelId="{37C4BCAE-228D-439A-9667-26688E88C42F}" type="presParOf" srcId="{E68A2B09-6876-4D08-8CA4-90203A874D4F}" destId="{6D5C2A1E-8BC5-4EFB-916E-E47CF21D6CE9}" srcOrd="1" destOrd="0" presId="urn:microsoft.com/office/officeart/2008/layout/LinedList"/>
    <dgm:cxn modelId="{9652E597-3F9D-485F-BB4B-8EAC861142CC}" type="presParOf" srcId="{F1ED7524-4239-4690-A1A3-CC04DFA24677}" destId="{E171EDAE-2CB3-425B-B2DD-2F17ECC0EE6A}" srcOrd="6" destOrd="0" presId="urn:microsoft.com/office/officeart/2008/layout/LinedList"/>
    <dgm:cxn modelId="{72C7803C-D5D8-4250-914A-CBCED5554588}" type="presParOf" srcId="{F1ED7524-4239-4690-A1A3-CC04DFA24677}" destId="{2A145B1A-EAAE-4108-87E4-0AFDF9EE0DE2}" srcOrd="7" destOrd="0" presId="urn:microsoft.com/office/officeart/2008/layout/LinedList"/>
    <dgm:cxn modelId="{50BCA580-C439-4B82-91D8-368E1204ADCB}" type="presParOf" srcId="{2A145B1A-EAAE-4108-87E4-0AFDF9EE0DE2}" destId="{0EE048A9-FE02-438A-A00A-9FECCDEB932A}" srcOrd="0" destOrd="0" presId="urn:microsoft.com/office/officeart/2008/layout/LinedList"/>
    <dgm:cxn modelId="{14FD9E2C-51F1-4772-95E8-DC515959088F}" type="presParOf" srcId="{2A145B1A-EAAE-4108-87E4-0AFDF9EE0DE2}" destId="{F18A5B1F-2157-4346-B69E-9DD2123724E0}" srcOrd="1" destOrd="0" presId="urn:microsoft.com/office/officeart/2008/layout/LinedList"/>
    <dgm:cxn modelId="{6EE21626-321D-4ACC-B31D-575F3383728C}" type="presParOf" srcId="{F1ED7524-4239-4690-A1A3-CC04DFA24677}" destId="{2E935C2F-31C0-408A-8477-F0DA17687701}" srcOrd="8" destOrd="0" presId="urn:microsoft.com/office/officeart/2008/layout/LinedList"/>
    <dgm:cxn modelId="{6EFF1213-9A5B-4EEE-993B-A2F4C7B0B3C1}" type="presParOf" srcId="{F1ED7524-4239-4690-A1A3-CC04DFA24677}" destId="{8A976240-A497-4F06-B17F-8DF03B620D95}" srcOrd="9" destOrd="0" presId="urn:microsoft.com/office/officeart/2008/layout/LinedList"/>
    <dgm:cxn modelId="{81FEBCF8-893F-40EE-826E-1F86C3E0581C}" type="presParOf" srcId="{8A976240-A497-4F06-B17F-8DF03B620D95}" destId="{8B4ED900-5233-4CAC-8916-774E242DC26A}" srcOrd="0" destOrd="0" presId="urn:microsoft.com/office/officeart/2008/layout/LinedList"/>
    <dgm:cxn modelId="{23C3234F-D455-439D-A2C4-200BA87C82C9}" type="presParOf" srcId="{8A976240-A497-4F06-B17F-8DF03B620D95}" destId="{D09C916C-F20A-44B0-97DC-285B597AA3CF}" srcOrd="1" destOrd="0" presId="urn:microsoft.com/office/officeart/2008/layout/LinedList"/>
    <dgm:cxn modelId="{FA55AF1D-7E1A-4BA4-8DD1-3B9214AB528C}" type="presParOf" srcId="{F1ED7524-4239-4690-A1A3-CC04DFA24677}" destId="{5DB19D29-E1DE-41CC-8B34-68DD44DF4C6B}" srcOrd="10" destOrd="0" presId="urn:microsoft.com/office/officeart/2008/layout/LinedList"/>
    <dgm:cxn modelId="{FA649528-152F-44E9-BDEF-BE1182C84D44}" type="presParOf" srcId="{F1ED7524-4239-4690-A1A3-CC04DFA24677}" destId="{599D33B2-B9B9-4747-BF52-7D0F6B38AE48}" srcOrd="11" destOrd="0" presId="urn:microsoft.com/office/officeart/2008/layout/LinedList"/>
    <dgm:cxn modelId="{D7ED2035-14C3-490E-AAD0-77D45A279669}" type="presParOf" srcId="{599D33B2-B9B9-4747-BF52-7D0F6B38AE48}" destId="{0C10D1BB-D13A-4DC3-A158-7B7EBB7F8A2E}" srcOrd="0" destOrd="0" presId="urn:microsoft.com/office/officeart/2008/layout/LinedList"/>
    <dgm:cxn modelId="{21B8DF81-15E9-4A8F-A66D-EC7B6BC33F9B}" type="presParOf" srcId="{599D33B2-B9B9-4747-BF52-7D0F6B38AE48}" destId="{19E0C26A-3D05-45B5-BE7A-AB1DE4383F35}" srcOrd="1" destOrd="0" presId="urn:microsoft.com/office/officeart/2008/layout/LinedList"/>
    <dgm:cxn modelId="{C5F8B12A-902E-4072-AAA2-D60D4BBB3434}" type="presParOf" srcId="{F1ED7524-4239-4690-A1A3-CC04DFA24677}" destId="{7A9BB772-FC12-40EB-87EE-4B1CDC988B7E}" srcOrd="12" destOrd="0" presId="urn:microsoft.com/office/officeart/2008/layout/LinedList"/>
    <dgm:cxn modelId="{A3C6BDB3-A7ED-4D71-8491-76ACCE6844D2}" type="presParOf" srcId="{F1ED7524-4239-4690-A1A3-CC04DFA24677}" destId="{2A6C4E23-C28E-4B0D-B952-64B011A0602B}" srcOrd="13" destOrd="0" presId="urn:microsoft.com/office/officeart/2008/layout/LinedList"/>
    <dgm:cxn modelId="{DA5F6EDC-2DDA-461F-BF7D-FE89B6E7D0E5}" type="presParOf" srcId="{2A6C4E23-C28E-4B0D-B952-64B011A0602B}" destId="{8D31E07E-4AB1-4365-8079-61AE3FC963B5}" srcOrd="0" destOrd="0" presId="urn:microsoft.com/office/officeart/2008/layout/LinedList"/>
    <dgm:cxn modelId="{5519FA8F-BDAC-4D8A-A064-E1FFD9E32BED}" type="presParOf" srcId="{2A6C4E23-C28E-4B0D-B952-64B011A0602B}" destId="{8361246B-3DA8-46F5-8909-4AFD759A89AE}" srcOrd="1" destOrd="0" presId="urn:microsoft.com/office/officeart/2008/layout/LinedList"/>
    <dgm:cxn modelId="{34C46A97-7055-4AF2-8ABA-EC525BC8B954}" type="presParOf" srcId="{F1ED7524-4239-4690-A1A3-CC04DFA24677}" destId="{7E8EE850-893C-497E-B71B-A0DF91F2EFFF}" srcOrd="14" destOrd="0" presId="urn:microsoft.com/office/officeart/2008/layout/LinedList"/>
    <dgm:cxn modelId="{AD468EC1-B7DB-4D4D-9624-D77668600DD4}" type="presParOf" srcId="{F1ED7524-4239-4690-A1A3-CC04DFA24677}" destId="{C86FD84F-CA2C-4687-9CB4-A2C29B4F9004}" srcOrd="15" destOrd="0" presId="urn:microsoft.com/office/officeart/2008/layout/LinedList"/>
    <dgm:cxn modelId="{DDF3813D-306D-400F-B22E-CEAC50C6CDB9}" type="presParOf" srcId="{C86FD84F-CA2C-4687-9CB4-A2C29B4F9004}" destId="{E8FA5087-802C-400E-8643-3EEAD168F0E4}" srcOrd="0" destOrd="0" presId="urn:microsoft.com/office/officeart/2008/layout/LinedList"/>
    <dgm:cxn modelId="{66B9C56F-AC8C-47F5-9B93-54185B42F0F1}" type="presParOf" srcId="{C86FD84F-CA2C-4687-9CB4-A2C29B4F9004}" destId="{37F66343-B0E4-4F73-A591-355A2BC8FDE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8C5A10-6954-40FF-90E5-0B50560013A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A8CF0F5-F903-42E5-A358-92747594FC03}">
      <dgm:prSet/>
      <dgm:spPr/>
      <dgm:t>
        <a:bodyPr/>
        <a:lstStyle/>
        <a:p>
          <a:pPr algn="just"/>
          <a:r>
            <a:rPr lang="en-IN" dirty="0"/>
            <a:t>Here I use </a:t>
          </a:r>
          <a:r>
            <a:rPr lang="en-IN" b="1" dirty="0"/>
            <a:t>Manhattan Distance </a:t>
          </a:r>
          <a:r>
            <a:rPr lang="en-IN" dirty="0"/>
            <a:t>to calculate the heuristic value of each cell. Let’s suppose: </a:t>
          </a:r>
          <a:endParaRPr lang="en-US" dirty="0"/>
        </a:p>
      </dgm:t>
    </dgm:pt>
    <dgm:pt modelId="{10EB0C55-995A-44D8-9D24-8369278A7B2D}" type="parTrans" cxnId="{20B76A05-1E82-4C9A-AE10-DD9AA77FD9FF}">
      <dgm:prSet/>
      <dgm:spPr/>
      <dgm:t>
        <a:bodyPr/>
        <a:lstStyle/>
        <a:p>
          <a:endParaRPr lang="en-US"/>
        </a:p>
      </dgm:t>
    </dgm:pt>
    <dgm:pt modelId="{91F48EBC-B93C-4C6F-8D3E-39EED89F7332}" type="sibTrans" cxnId="{20B76A05-1E82-4C9A-AE10-DD9AA77FD9FF}">
      <dgm:prSet/>
      <dgm:spPr/>
      <dgm:t>
        <a:bodyPr/>
        <a:lstStyle/>
        <a:p>
          <a:endParaRPr lang="en-US"/>
        </a:p>
      </dgm:t>
    </dgm:pt>
    <dgm:pt modelId="{E95ACA9C-DC44-4784-84E8-1DEC12923932}">
      <dgm:prSet/>
      <dgm:spPr/>
      <dgm:t>
        <a:bodyPr/>
        <a:lstStyle/>
        <a:p>
          <a:pPr algn="just"/>
          <a:r>
            <a:rPr lang="en-IN" b="1" dirty="0">
              <a:sym typeface="Wingdings" panose="05000000000000000000" pitchFamily="2" charset="2"/>
            </a:rPr>
            <a:t></a:t>
          </a:r>
          <a:r>
            <a:rPr lang="en-IN" b="1" dirty="0"/>
            <a:t> if, {(5, 5) start cell, (1, 1) goal cell}</a:t>
          </a:r>
        </a:p>
        <a:p>
          <a:pPr algn="just"/>
          <a:r>
            <a:rPr lang="de-DE" dirty="0"/>
            <a:t>= abs(5-1) + abs(5-1) = 4 + 4 =</a:t>
          </a:r>
          <a:r>
            <a:rPr lang="de-DE" b="1" dirty="0"/>
            <a:t> 8</a:t>
          </a:r>
          <a:endParaRPr lang="en-US" dirty="0"/>
        </a:p>
      </dgm:t>
    </dgm:pt>
    <dgm:pt modelId="{3379161C-1D74-413C-AB1B-4069CBCE7D09}" type="parTrans" cxnId="{C75D4384-541C-4979-BB04-FF3144A8ED44}">
      <dgm:prSet/>
      <dgm:spPr/>
      <dgm:t>
        <a:bodyPr/>
        <a:lstStyle/>
        <a:p>
          <a:endParaRPr lang="en-US"/>
        </a:p>
      </dgm:t>
    </dgm:pt>
    <dgm:pt modelId="{B9F87B37-5C8F-4D0C-8F5E-6B13BD9E4870}" type="sibTrans" cxnId="{C75D4384-541C-4979-BB04-FF3144A8ED44}">
      <dgm:prSet/>
      <dgm:spPr/>
      <dgm:t>
        <a:bodyPr/>
        <a:lstStyle/>
        <a:p>
          <a:endParaRPr lang="en-US"/>
        </a:p>
      </dgm:t>
    </dgm:pt>
    <dgm:pt modelId="{0D3341E2-748D-4379-B3C9-6AEEA1AE18D1}">
      <dgm:prSet/>
      <dgm:spPr/>
      <dgm:t>
        <a:bodyPr/>
        <a:lstStyle/>
        <a:p>
          <a:pPr algn="just"/>
          <a:r>
            <a:rPr lang="de-DE" b="1" dirty="0">
              <a:sym typeface="Wingdings" panose="05000000000000000000" pitchFamily="2" charset="2"/>
            </a:rPr>
            <a:t></a:t>
          </a:r>
          <a:r>
            <a:rPr lang="de-DE" b="1" dirty="0"/>
            <a:t> if, {(3, 5)</a:t>
          </a:r>
          <a:r>
            <a:rPr lang="en-IN" b="1" dirty="0"/>
            <a:t> ) start cell, </a:t>
          </a:r>
          <a:r>
            <a:rPr lang="de-DE" b="1" dirty="0"/>
            <a:t>, (1, 1)) </a:t>
          </a:r>
          <a:r>
            <a:rPr lang="en-IN" b="1" dirty="0"/>
            <a:t>goal cell}</a:t>
          </a:r>
        </a:p>
        <a:p>
          <a:pPr algn="just"/>
          <a:r>
            <a:rPr lang="en-IN" b="1" dirty="0"/>
            <a:t>= </a:t>
          </a:r>
          <a:r>
            <a:rPr lang="en-IN" dirty="0"/>
            <a:t> abs(3 - 1) + abs(5 - 1) = 2 + 4 = </a:t>
          </a:r>
          <a:r>
            <a:rPr lang="en-IN" b="1" dirty="0"/>
            <a:t>6		</a:t>
          </a:r>
          <a:endParaRPr lang="en-US" dirty="0"/>
        </a:p>
      </dgm:t>
    </dgm:pt>
    <dgm:pt modelId="{1990285D-843C-425F-B9E3-EABDFC7A3398}" type="parTrans" cxnId="{558D4755-196A-4E38-A921-C9C0432B29E1}">
      <dgm:prSet/>
      <dgm:spPr/>
      <dgm:t>
        <a:bodyPr/>
        <a:lstStyle/>
        <a:p>
          <a:endParaRPr lang="en-US"/>
        </a:p>
      </dgm:t>
    </dgm:pt>
    <dgm:pt modelId="{C1F7C962-99F5-4076-B11B-CC940B5B58AB}" type="sibTrans" cxnId="{558D4755-196A-4E38-A921-C9C0432B29E1}">
      <dgm:prSet/>
      <dgm:spPr/>
      <dgm:t>
        <a:bodyPr/>
        <a:lstStyle/>
        <a:p>
          <a:endParaRPr lang="en-US"/>
        </a:p>
      </dgm:t>
    </dgm:pt>
    <dgm:pt modelId="{42425389-7D94-41F6-8B0A-BCA0E04F4999}" type="pres">
      <dgm:prSet presAssocID="{BF8C5A10-6954-40FF-90E5-0B50560013A1}" presName="hierChild1" presStyleCnt="0">
        <dgm:presLayoutVars>
          <dgm:chPref val="1"/>
          <dgm:dir/>
          <dgm:animOne val="branch"/>
          <dgm:animLvl val="lvl"/>
          <dgm:resizeHandles/>
        </dgm:presLayoutVars>
      </dgm:prSet>
      <dgm:spPr/>
    </dgm:pt>
    <dgm:pt modelId="{7405DAC2-FA98-4442-B0F3-94EC874C05E6}" type="pres">
      <dgm:prSet presAssocID="{5A8CF0F5-F903-42E5-A358-92747594FC03}" presName="hierRoot1" presStyleCnt="0"/>
      <dgm:spPr/>
    </dgm:pt>
    <dgm:pt modelId="{59DCE325-E48F-42ED-B460-B7D9241DF72D}" type="pres">
      <dgm:prSet presAssocID="{5A8CF0F5-F903-42E5-A358-92747594FC03}" presName="composite" presStyleCnt="0"/>
      <dgm:spPr/>
    </dgm:pt>
    <dgm:pt modelId="{A79FCF7D-E8BD-4312-897F-E97A7B7DB92E}" type="pres">
      <dgm:prSet presAssocID="{5A8CF0F5-F903-42E5-A358-92747594FC03}" presName="background" presStyleLbl="node0" presStyleIdx="0" presStyleCnt="3"/>
      <dgm:spPr/>
    </dgm:pt>
    <dgm:pt modelId="{2156A6AE-7571-430B-B337-405820D1B13B}" type="pres">
      <dgm:prSet presAssocID="{5A8CF0F5-F903-42E5-A358-92747594FC03}" presName="text" presStyleLbl="fgAcc0" presStyleIdx="0" presStyleCnt="3" custScaleX="150600" custLinFactNeighborX="-1288" custLinFactNeighborY="1451">
        <dgm:presLayoutVars>
          <dgm:chPref val="3"/>
        </dgm:presLayoutVars>
      </dgm:prSet>
      <dgm:spPr/>
    </dgm:pt>
    <dgm:pt modelId="{2B3A6A4F-6211-4861-9EB4-9594F962FE8A}" type="pres">
      <dgm:prSet presAssocID="{5A8CF0F5-F903-42E5-A358-92747594FC03}" presName="hierChild2" presStyleCnt="0"/>
      <dgm:spPr/>
    </dgm:pt>
    <dgm:pt modelId="{82056DBC-05F7-48C2-87B0-61767F8F320C}" type="pres">
      <dgm:prSet presAssocID="{E95ACA9C-DC44-4784-84E8-1DEC12923932}" presName="hierRoot1" presStyleCnt="0"/>
      <dgm:spPr/>
    </dgm:pt>
    <dgm:pt modelId="{9FD43CD5-6D3A-48F2-AD9A-6352591F242F}" type="pres">
      <dgm:prSet presAssocID="{E95ACA9C-DC44-4784-84E8-1DEC12923932}" presName="composite" presStyleCnt="0"/>
      <dgm:spPr/>
    </dgm:pt>
    <dgm:pt modelId="{E56CC677-F2E6-4828-B55A-DCCB19151CDF}" type="pres">
      <dgm:prSet presAssocID="{E95ACA9C-DC44-4784-84E8-1DEC12923932}" presName="background" presStyleLbl="node0" presStyleIdx="1" presStyleCnt="3"/>
      <dgm:spPr/>
    </dgm:pt>
    <dgm:pt modelId="{7D46A4F2-C34A-40F1-955A-02DB394EA657}" type="pres">
      <dgm:prSet presAssocID="{E95ACA9C-DC44-4784-84E8-1DEC12923932}" presName="text" presStyleLbl="fgAcc0" presStyleIdx="1" presStyleCnt="3" custScaleX="195573" custLinFactNeighborX="1859" custLinFactNeighborY="1451">
        <dgm:presLayoutVars>
          <dgm:chPref val="3"/>
        </dgm:presLayoutVars>
      </dgm:prSet>
      <dgm:spPr/>
    </dgm:pt>
    <dgm:pt modelId="{C0E28200-C4C1-4829-9D2C-1B2B34BE035B}" type="pres">
      <dgm:prSet presAssocID="{E95ACA9C-DC44-4784-84E8-1DEC12923932}" presName="hierChild2" presStyleCnt="0"/>
      <dgm:spPr/>
    </dgm:pt>
    <dgm:pt modelId="{E2A4FDC0-0E09-41D5-95B2-4597A1EF6845}" type="pres">
      <dgm:prSet presAssocID="{0D3341E2-748D-4379-B3C9-6AEEA1AE18D1}" presName="hierRoot1" presStyleCnt="0"/>
      <dgm:spPr/>
    </dgm:pt>
    <dgm:pt modelId="{09577306-7436-4173-8CF7-0705307615BA}" type="pres">
      <dgm:prSet presAssocID="{0D3341E2-748D-4379-B3C9-6AEEA1AE18D1}" presName="composite" presStyleCnt="0"/>
      <dgm:spPr/>
    </dgm:pt>
    <dgm:pt modelId="{C1386603-D81E-4C61-8927-4305A49A4492}" type="pres">
      <dgm:prSet presAssocID="{0D3341E2-748D-4379-B3C9-6AEEA1AE18D1}" presName="background" presStyleLbl="node0" presStyleIdx="2" presStyleCnt="3"/>
      <dgm:spPr/>
    </dgm:pt>
    <dgm:pt modelId="{1E30AC1A-4A39-4663-B1CF-8C04A6B1C2F3}" type="pres">
      <dgm:prSet presAssocID="{0D3341E2-748D-4379-B3C9-6AEEA1AE18D1}" presName="text" presStyleLbl="fgAcc0" presStyleIdx="2" presStyleCnt="3" custScaleX="195539" custLinFactNeighborX="-341" custLinFactNeighborY="2184">
        <dgm:presLayoutVars>
          <dgm:chPref val="3"/>
        </dgm:presLayoutVars>
      </dgm:prSet>
      <dgm:spPr/>
    </dgm:pt>
    <dgm:pt modelId="{48B8A0CC-C5A1-441A-B6A4-72E49ABE8AB1}" type="pres">
      <dgm:prSet presAssocID="{0D3341E2-748D-4379-B3C9-6AEEA1AE18D1}" presName="hierChild2" presStyleCnt="0"/>
      <dgm:spPr/>
    </dgm:pt>
  </dgm:ptLst>
  <dgm:cxnLst>
    <dgm:cxn modelId="{20B76A05-1E82-4C9A-AE10-DD9AA77FD9FF}" srcId="{BF8C5A10-6954-40FF-90E5-0B50560013A1}" destId="{5A8CF0F5-F903-42E5-A358-92747594FC03}" srcOrd="0" destOrd="0" parTransId="{10EB0C55-995A-44D8-9D24-8369278A7B2D}" sibTransId="{91F48EBC-B93C-4C6F-8D3E-39EED89F7332}"/>
    <dgm:cxn modelId="{D620122B-300A-41AD-A22F-E4E9A43BC1F8}" type="presOf" srcId="{0D3341E2-748D-4379-B3C9-6AEEA1AE18D1}" destId="{1E30AC1A-4A39-4663-B1CF-8C04A6B1C2F3}" srcOrd="0" destOrd="0" presId="urn:microsoft.com/office/officeart/2005/8/layout/hierarchy1"/>
    <dgm:cxn modelId="{787E4A5C-7F0F-49E5-89D1-96A6A7B0F06B}" type="presOf" srcId="{5A8CF0F5-F903-42E5-A358-92747594FC03}" destId="{2156A6AE-7571-430B-B337-405820D1B13B}" srcOrd="0" destOrd="0" presId="urn:microsoft.com/office/officeart/2005/8/layout/hierarchy1"/>
    <dgm:cxn modelId="{1FFA5254-4169-44DA-B8C4-4DCA22A8B3F9}" type="presOf" srcId="{E95ACA9C-DC44-4784-84E8-1DEC12923932}" destId="{7D46A4F2-C34A-40F1-955A-02DB394EA657}" srcOrd="0" destOrd="0" presId="urn:microsoft.com/office/officeart/2005/8/layout/hierarchy1"/>
    <dgm:cxn modelId="{558D4755-196A-4E38-A921-C9C0432B29E1}" srcId="{BF8C5A10-6954-40FF-90E5-0B50560013A1}" destId="{0D3341E2-748D-4379-B3C9-6AEEA1AE18D1}" srcOrd="2" destOrd="0" parTransId="{1990285D-843C-425F-B9E3-EABDFC7A3398}" sibTransId="{C1F7C962-99F5-4076-B11B-CC940B5B58AB}"/>
    <dgm:cxn modelId="{C75D4384-541C-4979-BB04-FF3144A8ED44}" srcId="{BF8C5A10-6954-40FF-90E5-0B50560013A1}" destId="{E95ACA9C-DC44-4784-84E8-1DEC12923932}" srcOrd="1" destOrd="0" parTransId="{3379161C-1D74-413C-AB1B-4069CBCE7D09}" sibTransId="{B9F87B37-5C8F-4D0C-8F5E-6B13BD9E4870}"/>
    <dgm:cxn modelId="{360544A9-4507-4DB9-BD5F-CAFC1D221A34}" type="presOf" srcId="{BF8C5A10-6954-40FF-90E5-0B50560013A1}" destId="{42425389-7D94-41F6-8B0A-BCA0E04F4999}" srcOrd="0" destOrd="0" presId="urn:microsoft.com/office/officeart/2005/8/layout/hierarchy1"/>
    <dgm:cxn modelId="{50B00B5B-54D6-4A33-B8C2-D9957D0951CD}" type="presParOf" srcId="{42425389-7D94-41F6-8B0A-BCA0E04F4999}" destId="{7405DAC2-FA98-4442-B0F3-94EC874C05E6}" srcOrd="0" destOrd="0" presId="urn:microsoft.com/office/officeart/2005/8/layout/hierarchy1"/>
    <dgm:cxn modelId="{7A579239-5B3C-4F09-84A7-39BF11A8FDA4}" type="presParOf" srcId="{7405DAC2-FA98-4442-B0F3-94EC874C05E6}" destId="{59DCE325-E48F-42ED-B460-B7D9241DF72D}" srcOrd="0" destOrd="0" presId="urn:microsoft.com/office/officeart/2005/8/layout/hierarchy1"/>
    <dgm:cxn modelId="{5618942C-8465-4816-B46D-DDB181784DCA}" type="presParOf" srcId="{59DCE325-E48F-42ED-B460-B7D9241DF72D}" destId="{A79FCF7D-E8BD-4312-897F-E97A7B7DB92E}" srcOrd="0" destOrd="0" presId="urn:microsoft.com/office/officeart/2005/8/layout/hierarchy1"/>
    <dgm:cxn modelId="{58CB123D-1F0F-4650-A9C5-AE0D227EF419}" type="presParOf" srcId="{59DCE325-E48F-42ED-B460-B7D9241DF72D}" destId="{2156A6AE-7571-430B-B337-405820D1B13B}" srcOrd="1" destOrd="0" presId="urn:microsoft.com/office/officeart/2005/8/layout/hierarchy1"/>
    <dgm:cxn modelId="{8EB73005-2478-4DD2-AD51-CA974E324B35}" type="presParOf" srcId="{7405DAC2-FA98-4442-B0F3-94EC874C05E6}" destId="{2B3A6A4F-6211-4861-9EB4-9594F962FE8A}" srcOrd="1" destOrd="0" presId="urn:microsoft.com/office/officeart/2005/8/layout/hierarchy1"/>
    <dgm:cxn modelId="{AE10BEB4-59CF-4BE6-BE3B-EDA08442AAEE}" type="presParOf" srcId="{42425389-7D94-41F6-8B0A-BCA0E04F4999}" destId="{82056DBC-05F7-48C2-87B0-61767F8F320C}" srcOrd="1" destOrd="0" presId="urn:microsoft.com/office/officeart/2005/8/layout/hierarchy1"/>
    <dgm:cxn modelId="{ACC54DF7-F173-497A-844B-6A0C0829A3FA}" type="presParOf" srcId="{82056DBC-05F7-48C2-87B0-61767F8F320C}" destId="{9FD43CD5-6D3A-48F2-AD9A-6352591F242F}" srcOrd="0" destOrd="0" presId="urn:microsoft.com/office/officeart/2005/8/layout/hierarchy1"/>
    <dgm:cxn modelId="{BD0F0D0B-79C3-4F73-AB27-20FC8DC72B6C}" type="presParOf" srcId="{9FD43CD5-6D3A-48F2-AD9A-6352591F242F}" destId="{E56CC677-F2E6-4828-B55A-DCCB19151CDF}" srcOrd="0" destOrd="0" presId="urn:microsoft.com/office/officeart/2005/8/layout/hierarchy1"/>
    <dgm:cxn modelId="{2CE4C302-2179-449B-8405-F20CD05210E9}" type="presParOf" srcId="{9FD43CD5-6D3A-48F2-AD9A-6352591F242F}" destId="{7D46A4F2-C34A-40F1-955A-02DB394EA657}" srcOrd="1" destOrd="0" presId="urn:microsoft.com/office/officeart/2005/8/layout/hierarchy1"/>
    <dgm:cxn modelId="{475F441E-9EA3-4B7A-8D87-0B5DA9CCEB1D}" type="presParOf" srcId="{82056DBC-05F7-48C2-87B0-61767F8F320C}" destId="{C0E28200-C4C1-4829-9D2C-1B2B34BE035B}" srcOrd="1" destOrd="0" presId="urn:microsoft.com/office/officeart/2005/8/layout/hierarchy1"/>
    <dgm:cxn modelId="{C4402A84-27AA-4CD7-A1B7-EC0C358206CB}" type="presParOf" srcId="{42425389-7D94-41F6-8B0A-BCA0E04F4999}" destId="{E2A4FDC0-0E09-41D5-95B2-4597A1EF6845}" srcOrd="2" destOrd="0" presId="urn:microsoft.com/office/officeart/2005/8/layout/hierarchy1"/>
    <dgm:cxn modelId="{B06CF7FC-52C7-4ACD-B6A3-66304A78DB40}" type="presParOf" srcId="{E2A4FDC0-0E09-41D5-95B2-4597A1EF6845}" destId="{09577306-7436-4173-8CF7-0705307615BA}" srcOrd="0" destOrd="0" presId="urn:microsoft.com/office/officeart/2005/8/layout/hierarchy1"/>
    <dgm:cxn modelId="{2A84381A-912D-4B75-931D-3C49417C0B68}" type="presParOf" srcId="{09577306-7436-4173-8CF7-0705307615BA}" destId="{C1386603-D81E-4C61-8927-4305A49A4492}" srcOrd="0" destOrd="0" presId="urn:microsoft.com/office/officeart/2005/8/layout/hierarchy1"/>
    <dgm:cxn modelId="{D2B68F20-C1D0-4ED0-B26A-F035D280E1F4}" type="presParOf" srcId="{09577306-7436-4173-8CF7-0705307615BA}" destId="{1E30AC1A-4A39-4663-B1CF-8C04A6B1C2F3}" srcOrd="1" destOrd="0" presId="urn:microsoft.com/office/officeart/2005/8/layout/hierarchy1"/>
    <dgm:cxn modelId="{0EF4ACBB-A04A-46B6-8FCD-8CDCA0939379}" type="presParOf" srcId="{E2A4FDC0-0E09-41D5-95B2-4597A1EF6845}" destId="{48B8A0CC-C5A1-441A-B6A4-72E49ABE8AB1}"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8C5A10-6954-40FF-90E5-0B50560013A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A8CF0F5-F903-42E5-A358-92747594FC03}">
      <dgm:prSet/>
      <dgm:spPr/>
      <dgm:t>
        <a:bodyPr/>
        <a:lstStyle/>
        <a:p>
          <a:pPr algn="just"/>
          <a:r>
            <a:rPr lang="en-IN" dirty="0"/>
            <a:t>To calculate the heuristic value here I use same Manhattan Distance.</a:t>
          </a:r>
          <a:endParaRPr lang="en-US" dirty="0"/>
        </a:p>
      </dgm:t>
    </dgm:pt>
    <dgm:pt modelId="{10EB0C55-995A-44D8-9D24-8369278A7B2D}" type="parTrans" cxnId="{20B76A05-1E82-4C9A-AE10-DD9AA77FD9FF}">
      <dgm:prSet/>
      <dgm:spPr/>
      <dgm:t>
        <a:bodyPr/>
        <a:lstStyle/>
        <a:p>
          <a:endParaRPr lang="en-US"/>
        </a:p>
      </dgm:t>
    </dgm:pt>
    <dgm:pt modelId="{91F48EBC-B93C-4C6F-8D3E-39EED89F7332}" type="sibTrans" cxnId="{20B76A05-1E82-4C9A-AE10-DD9AA77FD9FF}">
      <dgm:prSet/>
      <dgm:spPr/>
      <dgm:t>
        <a:bodyPr/>
        <a:lstStyle/>
        <a:p>
          <a:endParaRPr lang="en-US"/>
        </a:p>
      </dgm:t>
    </dgm:pt>
    <dgm:pt modelId="{E95ACA9C-DC44-4784-84E8-1DEC12923932}">
      <dgm:prSet/>
      <dgm:spPr/>
      <dgm:t>
        <a:bodyPr/>
        <a:lstStyle/>
        <a:p>
          <a:pPr algn="just"/>
          <a:r>
            <a:rPr lang="en-US" b="0" dirty="0">
              <a:sym typeface="Wingdings" panose="05000000000000000000" pitchFamily="2" charset="2"/>
            </a:rPr>
            <a:t>In A* Algorithm the Total Cost(</a:t>
          </a:r>
          <a:r>
            <a:rPr lang="en-US" b="1" dirty="0" err="1">
              <a:sym typeface="Wingdings" panose="05000000000000000000" pitchFamily="2" charset="2"/>
            </a:rPr>
            <a:t>fn</a:t>
          </a:r>
          <a:r>
            <a:rPr lang="en-US" b="0" dirty="0">
              <a:sym typeface="Wingdings" panose="05000000000000000000" pitchFamily="2" charset="2"/>
            </a:rPr>
            <a:t>) = path cost(</a:t>
          </a:r>
          <a:r>
            <a:rPr lang="en-US" b="1" dirty="0" err="1">
              <a:sym typeface="Wingdings" panose="05000000000000000000" pitchFamily="2" charset="2"/>
            </a:rPr>
            <a:t>gn</a:t>
          </a:r>
          <a:r>
            <a:rPr lang="en-US" b="0" dirty="0">
              <a:sym typeface="Wingdings" panose="05000000000000000000" pitchFamily="2" charset="2"/>
            </a:rPr>
            <a:t>) + Heuristic cost(</a:t>
          </a:r>
          <a:r>
            <a:rPr lang="en-US" b="1" dirty="0" err="1">
              <a:sym typeface="Wingdings" panose="05000000000000000000" pitchFamily="2" charset="2"/>
            </a:rPr>
            <a:t>hn</a:t>
          </a:r>
          <a:r>
            <a:rPr lang="en-US" b="0" dirty="0">
              <a:sym typeface="Wingdings" panose="05000000000000000000" pitchFamily="2" charset="2"/>
            </a:rPr>
            <a:t>).</a:t>
          </a:r>
        </a:p>
        <a:p>
          <a:pPr algn="just"/>
          <a:r>
            <a:rPr lang="en-US" b="1" dirty="0" err="1"/>
            <a:t>fn</a:t>
          </a:r>
          <a:r>
            <a:rPr lang="en-US" b="1" dirty="0"/>
            <a:t> = (</a:t>
          </a:r>
          <a:r>
            <a:rPr lang="en-US" b="1" dirty="0" err="1"/>
            <a:t>gn</a:t>
          </a:r>
          <a:r>
            <a:rPr lang="en-US" b="1" dirty="0"/>
            <a:t> + </a:t>
          </a:r>
          <a:r>
            <a:rPr lang="en-US" b="1" dirty="0" err="1"/>
            <a:t>hn</a:t>
          </a:r>
          <a:r>
            <a:rPr lang="en-US" b="1" dirty="0"/>
            <a:t>)</a:t>
          </a:r>
        </a:p>
      </dgm:t>
    </dgm:pt>
    <dgm:pt modelId="{3379161C-1D74-413C-AB1B-4069CBCE7D09}" type="parTrans" cxnId="{C75D4384-541C-4979-BB04-FF3144A8ED44}">
      <dgm:prSet/>
      <dgm:spPr/>
      <dgm:t>
        <a:bodyPr/>
        <a:lstStyle/>
        <a:p>
          <a:endParaRPr lang="en-US"/>
        </a:p>
      </dgm:t>
    </dgm:pt>
    <dgm:pt modelId="{B9F87B37-5C8F-4D0C-8F5E-6B13BD9E4870}" type="sibTrans" cxnId="{C75D4384-541C-4979-BB04-FF3144A8ED44}">
      <dgm:prSet/>
      <dgm:spPr/>
      <dgm:t>
        <a:bodyPr/>
        <a:lstStyle/>
        <a:p>
          <a:endParaRPr lang="en-US"/>
        </a:p>
      </dgm:t>
    </dgm:pt>
    <dgm:pt modelId="{0D3341E2-748D-4379-B3C9-6AEEA1AE18D1}">
      <dgm:prSet/>
      <dgm:spPr/>
      <dgm:t>
        <a:bodyPr/>
        <a:lstStyle/>
        <a:p>
          <a:pPr algn="just"/>
          <a:r>
            <a:rPr lang="en-IN" b="0" dirty="0"/>
            <a:t>This including of path cost make the algorithm highly optimistic. </a:t>
          </a:r>
          <a:r>
            <a:rPr lang="en-IN" b="1" dirty="0"/>
            <a:t>		</a:t>
          </a:r>
          <a:endParaRPr lang="en-US" dirty="0"/>
        </a:p>
      </dgm:t>
    </dgm:pt>
    <dgm:pt modelId="{1990285D-843C-425F-B9E3-EABDFC7A3398}" type="parTrans" cxnId="{558D4755-196A-4E38-A921-C9C0432B29E1}">
      <dgm:prSet/>
      <dgm:spPr/>
      <dgm:t>
        <a:bodyPr/>
        <a:lstStyle/>
        <a:p>
          <a:endParaRPr lang="en-US"/>
        </a:p>
      </dgm:t>
    </dgm:pt>
    <dgm:pt modelId="{C1F7C962-99F5-4076-B11B-CC940B5B58AB}" type="sibTrans" cxnId="{558D4755-196A-4E38-A921-C9C0432B29E1}">
      <dgm:prSet/>
      <dgm:spPr/>
      <dgm:t>
        <a:bodyPr/>
        <a:lstStyle/>
        <a:p>
          <a:endParaRPr lang="en-US"/>
        </a:p>
      </dgm:t>
    </dgm:pt>
    <dgm:pt modelId="{42425389-7D94-41F6-8B0A-BCA0E04F4999}" type="pres">
      <dgm:prSet presAssocID="{BF8C5A10-6954-40FF-90E5-0B50560013A1}" presName="hierChild1" presStyleCnt="0">
        <dgm:presLayoutVars>
          <dgm:chPref val="1"/>
          <dgm:dir/>
          <dgm:animOne val="branch"/>
          <dgm:animLvl val="lvl"/>
          <dgm:resizeHandles/>
        </dgm:presLayoutVars>
      </dgm:prSet>
      <dgm:spPr/>
    </dgm:pt>
    <dgm:pt modelId="{7405DAC2-FA98-4442-B0F3-94EC874C05E6}" type="pres">
      <dgm:prSet presAssocID="{5A8CF0F5-F903-42E5-A358-92747594FC03}" presName="hierRoot1" presStyleCnt="0"/>
      <dgm:spPr/>
    </dgm:pt>
    <dgm:pt modelId="{59DCE325-E48F-42ED-B460-B7D9241DF72D}" type="pres">
      <dgm:prSet presAssocID="{5A8CF0F5-F903-42E5-A358-92747594FC03}" presName="composite" presStyleCnt="0"/>
      <dgm:spPr/>
    </dgm:pt>
    <dgm:pt modelId="{A79FCF7D-E8BD-4312-897F-E97A7B7DB92E}" type="pres">
      <dgm:prSet presAssocID="{5A8CF0F5-F903-42E5-A358-92747594FC03}" presName="background" presStyleLbl="node0" presStyleIdx="0" presStyleCnt="3"/>
      <dgm:spPr/>
    </dgm:pt>
    <dgm:pt modelId="{2156A6AE-7571-430B-B337-405820D1B13B}" type="pres">
      <dgm:prSet presAssocID="{5A8CF0F5-F903-42E5-A358-92747594FC03}" presName="text" presStyleLbl="fgAcc0" presStyleIdx="0" presStyleCnt="3" custScaleX="150600" custLinFactNeighborX="-1288" custLinFactNeighborY="1451">
        <dgm:presLayoutVars>
          <dgm:chPref val="3"/>
        </dgm:presLayoutVars>
      </dgm:prSet>
      <dgm:spPr/>
    </dgm:pt>
    <dgm:pt modelId="{2B3A6A4F-6211-4861-9EB4-9594F962FE8A}" type="pres">
      <dgm:prSet presAssocID="{5A8CF0F5-F903-42E5-A358-92747594FC03}" presName="hierChild2" presStyleCnt="0"/>
      <dgm:spPr/>
    </dgm:pt>
    <dgm:pt modelId="{82056DBC-05F7-48C2-87B0-61767F8F320C}" type="pres">
      <dgm:prSet presAssocID="{E95ACA9C-DC44-4784-84E8-1DEC12923932}" presName="hierRoot1" presStyleCnt="0"/>
      <dgm:spPr/>
    </dgm:pt>
    <dgm:pt modelId="{9FD43CD5-6D3A-48F2-AD9A-6352591F242F}" type="pres">
      <dgm:prSet presAssocID="{E95ACA9C-DC44-4784-84E8-1DEC12923932}" presName="composite" presStyleCnt="0"/>
      <dgm:spPr/>
    </dgm:pt>
    <dgm:pt modelId="{E56CC677-F2E6-4828-B55A-DCCB19151CDF}" type="pres">
      <dgm:prSet presAssocID="{E95ACA9C-DC44-4784-84E8-1DEC12923932}" presName="background" presStyleLbl="node0" presStyleIdx="1" presStyleCnt="3"/>
      <dgm:spPr/>
    </dgm:pt>
    <dgm:pt modelId="{7D46A4F2-C34A-40F1-955A-02DB394EA657}" type="pres">
      <dgm:prSet presAssocID="{E95ACA9C-DC44-4784-84E8-1DEC12923932}" presName="text" presStyleLbl="fgAcc0" presStyleIdx="1" presStyleCnt="3" custScaleX="195573" custLinFactNeighborX="1859" custLinFactNeighborY="1451">
        <dgm:presLayoutVars>
          <dgm:chPref val="3"/>
        </dgm:presLayoutVars>
      </dgm:prSet>
      <dgm:spPr/>
    </dgm:pt>
    <dgm:pt modelId="{C0E28200-C4C1-4829-9D2C-1B2B34BE035B}" type="pres">
      <dgm:prSet presAssocID="{E95ACA9C-DC44-4784-84E8-1DEC12923932}" presName="hierChild2" presStyleCnt="0"/>
      <dgm:spPr/>
    </dgm:pt>
    <dgm:pt modelId="{E2A4FDC0-0E09-41D5-95B2-4597A1EF6845}" type="pres">
      <dgm:prSet presAssocID="{0D3341E2-748D-4379-B3C9-6AEEA1AE18D1}" presName="hierRoot1" presStyleCnt="0"/>
      <dgm:spPr/>
    </dgm:pt>
    <dgm:pt modelId="{09577306-7436-4173-8CF7-0705307615BA}" type="pres">
      <dgm:prSet presAssocID="{0D3341E2-748D-4379-B3C9-6AEEA1AE18D1}" presName="composite" presStyleCnt="0"/>
      <dgm:spPr/>
    </dgm:pt>
    <dgm:pt modelId="{C1386603-D81E-4C61-8927-4305A49A4492}" type="pres">
      <dgm:prSet presAssocID="{0D3341E2-748D-4379-B3C9-6AEEA1AE18D1}" presName="background" presStyleLbl="node0" presStyleIdx="2" presStyleCnt="3"/>
      <dgm:spPr/>
    </dgm:pt>
    <dgm:pt modelId="{1E30AC1A-4A39-4663-B1CF-8C04A6B1C2F3}" type="pres">
      <dgm:prSet presAssocID="{0D3341E2-748D-4379-B3C9-6AEEA1AE18D1}" presName="text" presStyleLbl="fgAcc0" presStyleIdx="2" presStyleCnt="3" custScaleX="195539" custLinFactNeighborX="-341" custLinFactNeighborY="2184">
        <dgm:presLayoutVars>
          <dgm:chPref val="3"/>
        </dgm:presLayoutVars>
      </dgm:prSet>
      <dgm:spPr/>
    </dgm:pt>
    <dgm:pt modelId="{48B8A0CC-C5A1-441A-B6A4-72E49ABE8AB1}" type="pres">
      <dgm:prSet presAssocID="{0D3341E2-748D-4379-B3C9-6AEEA1AE18D1}" presName="hierChild2" presStyleCnt="0"/>
      <dgm:spPr/>
    </dgm:pt>
  </dgm:ptLst>
  <dgm:cxnLst>
    <dgm:cxn modelId="{20B76A05-1E82-4C9A-AE10-DD9AA77FD9FF}" srcId="{BF8C5A10-6954-40FF-90E5-0B50560013A1}" destId="{5A8CF0F5-F903-42E5-A358-92747594FC03}" srcOrd="0" destOrd="0" parTransId="{10EB0C55-995A-44D8-9D24-8369278A7B2D}" sibTransId="{91F48EBC-B93C-4C6F-8D3E-39EED89F7332}"/>
    <dgm:cxn modelId="{D620122B-300A-41AD-A22F-E4E9A43BC1F8}" type="presOf" srcId="{0D3341E2-748D-4379-B3C9-6AEEA1AE18D1}" destId="{1E30AC1A-4A39-4663-B1CF-8C04A6B1C2F3}" srcOrd="0" destOrd="0" presId="urn:microsoft.com/office/officeart/2005/8/layout/hierarchy1"/>
    <dgm:cxn modelId="{787E4A5C-7F0F-49E5-89D1-96A6A7B0F06B}" type="presOf" srcId="{5A8CF0F5-F903-42E5-A358-92747594FC03}" destId="{2156A6AE-7571-430B-B337-405820D1B13B}" srcOrd="0" destOrd="0" presId="urn:microsoft.com/office/officeart/2005/8/layout/hierarchy1"/>
    <dgm:cxn modelId="{1FFA5254-4169-44DA-B8C4-4DCA22A8B3F9}" type="presOf" srcId="{E95ACA9C-DC44-4784-84E8-1DEC12923932}" destId="{7D46A4F2-C34A-40F1-955A-02DB394EA657}" srcOrd="0" destOrd="0" presId="urn:microsoft.com/office/officeart/2005/8/layout/hierarchy1"/>
    <dgm:cxn modelId="{558D4755-196A-4E38-A921-C9C0432B29E1}" srcId="{BF8C5A10-6954-40FF-90E5-0B50560013A1}" destId="{0D3341E2-748D-4379-B3C9-6AEEA1AE18D1}" srcOrd="2" destOrd="0" parTransId="{1990285D-843C-425F-B9E3-EABDFC7A3398}" sibTransId="{C1F7C962-99F5-4076-B11B-CC940B5B58AB}"/>
    <dgm:cxn modelId="{C75D4384-541C-4979-BB04-FF3144A8ED44}" srcId="{BF8C5A10-6954-40FF-90E5-0B50560013A1}" destId="{E95ACA9C-DC44-4784-84E8-1DEC12923932}" srcOrd="1" destOrd="0" parTransId="{3379161C-1D74-413C-AB1B-4069CBCE7D09}" sibTransId="{B9F87B37-5C8F-4D0C-8F5E-6B13BD9E4870}"/>
    <dgm:cxn modelId="{360544A9-4507-4DB9-BD5F-CAFC1D221A34}" type="presOf" srcId="{BF8C5A10-6954-40FF-90E5-0B50560013A1}" destId="{42425389-7D94-41F6-8B0A-BCA0E04F4999}" srcOrd="0" destOrd="0" presId="urn:microsoft.com/office/officeart/2005/8/layout/hierarchy1"/>
    <dgm:cxn modelId="{50B00B5B-54D6-4A33-B8C2-D9957D0951CD}" type="presParOf" srcId="{42425389-7D94-41F6-8B0A-BCA0E04F4999}" destId="{7405DAC2-FA98-4442-B0F3-94EC874C05E6}" srcOrd="0" destOrd="0" presId="urn:microsoft.com/office/officeart/2005/8/layout/hierarchy1"/>
    <dgm:cxn modelId="{7A579239-5B3C-4F09-84A7-39BF11A8FDA4}" type="presParOf" srcId="{7405DAC2-FA98-4442-B0F3-94EC874C05E6}" destId="{59DCE325-E48F-42ED-B460-B7D9241DF72D}" srcOrd="0" destOrd="0" presId="urn:microsoft.com/office/officeart/2005/8/layout/hierarchy1"/>
    <dgm:cxn modelId="{5618942C-8465-4816-B46D-DDB181784DCA}" type="presParOf" srcId="{59DCE325-E48F-42ED-B460-B7D9241DF72D}" destId="{A79FCF7D-E8BD-4312-897F-E97A7B7DB92E}" srcOrd="0" destOrd="0" presId="urn:microsoft.com/office/officeart/2005/8/layout/hierarchy1"/>
    <dgm:cxn modelId="{58CB123D-1F0F-4650-A9C5-AE0D227EF419}" type="presParOf" srcId="{59DCE325-E48F-42ED-B460-B7D9241DF72D}" destId="{2156A6AE-7571-430B-B337-405820D1B13B}" srcOrd="1" destOrd="0" presId="urn:microsoft.com/office/officeart/2005/8/layout/hierarchy1"/>
    <dgm:cxn modelId="{8EB73005-2478-4DD2-AD51-CA974E324B35}" type="presParOf" srcId="{7405DAC2-FA98-4442-B0F3-94EC874C05E6}" destId="{2B3A6A4F-6211-4861-9EB4-9594F962FE8A}" srcOrd="1" destOrd="0" presId="urn:microsoft.com/office/officeart/2005/8/layout/hierarchy1"/>
    <dgm:cxn modelId="{AE10BEB4-59CF-4BE6-BE3B-EDA08442AAEE}" type="presParOf" srcId="{42425389-7D94-41F6-8B0A-BCA0E04F4999}" destId="{82056DBC-05F7-48C2-87B0-61767F8F320C}" srcOrd="1" destOrd="0" presId="urn:microsoft.com/office/officeart/2005/8/layout/hierarchy1"/>
    <dgm:cxn modelId="{ACC54DF7-F173-497A-844B-6A0C0829A3FA}" type="presParOf" srcId="{82056DBC-05F7-48C2-87B0-61767F8F320C}" destId="{9FD43CD5-6D3A-48F2-AD9A-6352591F242F}" srcOrd="0" destOrd="0" presId="urn:microsoft.com/office/officeart/2005/8/layout/hierarchy1"/>
    <dgm:cxn modelId="{BD0F0D0B-79C3-4F73-AB27-20FC8DC72B6C}" type="presParOf" srcId="{9FD43CD5-6D3A-48F2-AD9A-6352591F242F}" destId="{E56CC677-F2E6-4828-B55A-DCCB19151CDF}" srcOrd="0" destOrd="0" presId="urn:microsoft.com/office/officeart/2005/8/layout/hierarchy1"/>
    <dgm:cxn modelId="{2CE4C302-2179-449B-8405-F20CD05210E9}" type="presParOf" srcId="{9FD43CD5-6D3A-48F2-AD9A-6352591F242F}" destId="{7D46A4F2-C34A-40F1-955A-02DB394EA657}" srcOrd="1" destOrd="0" presId="urn:microsoft.com/office/officeart/2005/8/layout/hierarchy1"/>
    <dgm:cxn modelId="{475F441E-9EA3-4B7A-8D87-0B5DA9CCEB1D}" type="presParOf" srcId="{82056DBC-05F7-48C2-87B0-61767F8F320C}" destId="{C0E28200-C4C1-4829-9D2C-1B2B34BE035B}" srcOrd="1" destOrd="0" presId="urn:microsoft.com/office/officeart/2005/8/layout/hierarchy1"/>
    <dgm:cxn modelId="{C4402A84-27AA-4CD7-A1B7-EC0C358206CB}" type="presParOf" srcId="{42425389-7D94-41F6-8B0A-BCA0E04F4999}" destId="{E2A4FDC0-0E09-41D5-95B2-4597A1EF6845}" srcOrd="2" destOrd="0" presId="urn:microsoft.com/office/officeart/2005/8/layout/hierarchy1"/>
    <dgm:cxn modelId="{B06CF7FC-52C7-4ACD-B6A3-66304A78DB40}" type="presParOf" srcId="{E2A4FDC0-0E09-41D5-95B2-4597A1EF6845}" destId="{09577306-7436-4173-8CF7-0705307615BA}" srcOrd="0" destOrd="0" presId="urn:microsoft.com/office/officeart/2005/8/layout/hierarchy1"/>
    <dgm:cxn modelId="{2A84381A-912D-4B75-931D-3C49417C0B68}" type="presParOf" srcId="{09577306-7436-4173-8CF7-0705307615BA}" destId="{C1386603-D81E-4C61-8927-4305A49A4492}" srcOrd="0" destOrd="0" presId="urn:microsoft.com/office/officeart/2005/8/layout/hierarchy1"/>
    <dgm:cxn modelId="{D2B68F20-C1D0-4ED0-B26A-F035D280E1F4}" type="presParOf" srcId="{09577306-7436-4173-8CF7-0705307615BA}" destId="{1E30AC1A-4A39-4663-B1CF-8C04A6B1C2F3}" srcOrd="1" destOrd="0" presId="urn:microsoft.com/office/officeart/2005/8/layout/hierarchy1"/>
    <dgm:cxn modelId="{0EF4ACBB-A04A-46B6-8FCD-8CDCA0939379}" type="presParOf" srcId="{E2A4FDC0-0E09-41D5-95B2-4597A1EF6845}" destId="{48B8A0CC-C5A1-441A-B6A4-72E49ABE8AB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6B1A2B-ECB1-496B-8ABA-562FC1F1088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635438-C402-4709-A1AC-C3E5A9AD9FA6}">
      <dgm:prSet custT="1"/>
      <dgm:spPr/>
      <dgm:t>
        <a:bodyPr/>
        <a:lstStyle/>
        <a:p>
          <a:pPr>
            <a:lnSpc>
              <a:spcPct val="100000"/>
            </a:lnSpc>
          </a:pPr>
          <a:r>
            <a:rPr lang="en-US" sz="1800" b="1" dirty="0"/>
            <a:t>Scenario 1: </a:t>
          </a:r>
          <a:r>
            <a:rPr lang="en-US" sz="1800" dirty="0"/>
            <a:t>BFS and A* found the same shortest path (189), but BFS explored many more cells. Greedy BFS had a longer path but explored fewer cells.</a:t>
          </a:r>
        </a:p>
      </dgm:t>
    </dgm:pt>
    <dgm:pt modelId="{C015BE8C-91ED-45D6-B5A8-6E072BD0BB2D}" type="parTrans" cxnId="{77E91978-4044-4C86-B89B-DD19091355A4}">
      <dgm:prSet/>
      <dgm:spPr/>
      <dgm:t>
        <a:bodyPr/>
        <a:lstStyle/>
        <a:p>
          <a:endParaRPr lang="en-US"/>
        </a:p>
      </dgm:t>
    </dgm:pt>
    <dgm:pt modelId="{FA0A11C3-BBD6-4F99-9288-1D9946287F10}" type="sibTrans" cxnId="{77E91978-4044-4C86-B89B-DD19091355A4}">
      <dgm:prSet/>
      <dgm:spPr/>
      <dgm:t>
        <a:bodyPr/>
        <a:lstStyle/>
        <a:p>
          <a:endParaRPr lang="en-US"/>
        </a:p>
      </dgm:t>
    </dgm:pt>
    <dgm:pt modelId="{D65F1061-55F8-453B-AFCD-248FEFA33D17}">
      <dgm:prSet custT="1"/>
      <dgm:spPr/>
      <dgm:t>
        <a:bodyPr/>
        <a:lstStyle/>
        <a:p>
          <a:pPr>
            <a:lnSpc>
              <a:spcPct val="100000"/>
            </a:lnSpc>
          </a:pPr>
          <a:r>
            <a:rPr lang="en-US" sz="1800" b="1" dirty="0"/>
            <a:t>Scenario 2: </a:t>
          </a:r>
          <a:r>
            <a:rPr lang="en-US" sz="1800" dirty="0"/>
            <a:t>BFS and A* again had the same path (174), but BFS explored more cells. Greedy BFS had a longer path but explored the fewest cells.</a:t>
          </a:r>
        </a:p>
      </dgm:t>
    </dgm:pt>
    <dgm:pt modelId="{4A2A3B21-060A-4589-B69E-61539F34DE8C}" type="parTrans" cxnId="{F79477F3-1283-48EE-8084-94293BB43670}">
      <dgm:prSet/>
      <dgm:spPr/>
      <dgm:t>
        <a:bodyPr/>
        <a:lstStyle/>
        <a:p>
          <a:endParaRPr lang="en-US"/>
        </a:p>
      </dgm:t>
    </dgm:pt>
    <dgm:pt modelId="{830FED05-617A-4049-98B8-8FAA566F552D}" type="sibTrans" cxnId="{F79477F3-1283-48EE-8084-94293BB43670}">
      <dgm:prSet/>
      <dgm:spPr/>
      <dgm:t>
        <a:bodyPr/>
        <a:lstStyle/>
        <a:p>
          <a:endParaRPr lang="en-US"/>
        </a:p>
      </dgm:t>
    </dgm:pt>
    <dgm:pt modelId="{19454693-C8D0-40A7-9449-474EF21103D5}">
      <dgm:prSet custT="1"/>
      <dgm:spPr/>
      <dgm:t>
        <a:bodyPr/>
        <a:lstStyle/>
        <a:p>
          <a:pPr>
            <a:lnSpc>
              <a:spcPct val="100000"/>
            </a:lnSpc>
          </a:pPr>
          <a:r>
            <a:rPr lang="en-US" sz="1800" b="1" dirty="0"/>
            <a:t>Scenario 3: </a:t>
          </a:r>
          <a:r>
            <a:rPr lang="en-US" sz="1800" dirty="0"/>
            <a:t>BFS and A* both found the shortest path (83), but BFS explored more cells. Greedy BFS found a longer path with very few explored cells.</a:t>
          </a:r>
        </a:p>
      </dgm:t>
    </dgm:pt>
    <dgm:pt modelId="{3D4D51EC-BF31-48D0-8B3D-8B8FF221B648}" type="parTrans" cxnId="{3E4789D5-5A4C-4493-9483-E8EF08126DFE}">
      <dgm:prSet/>
      <dgm:spPr/>
      <dgm:t>
        <a:bodyPr/>
        <a:lstStyle/>
        <a:p>
          <a:endParaRPr lang="en-US"/>
        </a:p>
      </dgm:t>
    </dgm:pt>
    <dgm:pt modelId="{ED8CCFAD-BE19-4E81-B37E-C9A306547EAC}" type="sibTrans" cxnId="{3E4789D5-5A4C-4493-9483-E8EF08126DFE}">
      <dgm:prSet/>
      <dgm:spPr/>
      <dgm:t>
        <a:bodyPr/>
        <a:lstStyle/>
        <a:p>
          <a:endParaRPr lang="en-US"/>
        </a:p>
      </dgm:t>
    </dgm:pt>
    <dgm:pt modelId="{F3B12602-7B6F-4ED1-ACCD-EEA9AB4F6391}" type="pres">
      <dgm:prSet presAssocID="{EC6B1A2B-ECB1-496B-8ABA-562FC1F10886}" presName="root" presStyleCnt="0">
        <dgm:presLayoutVars>
          <dgm:dir/>
          <dgm:resizeHandles val="exact"/>
        </dgm:presLayoutVars>
      </dgm:prSet>
      <dgm:spPr/>
    </dgm:pt>
    <dgm:pt modelId="{F00155B4-3B9A-4C9F-948F-68A55171C7A3}" type="pres">
      <dgm:prSet presAssocID="{62635438-C402-4709-A1AC-C3E5A9AD9FA6}" presName="compNode" presStyleCnt="0"/>
      <dgm:spPr/>
    </dgm:pt>
    <dgm:pt modelId="{7D5CEE51-2662-444A-A711-59D0F6F0F135}" type="pres">
      <dgm:prSet presAssocID="{62635438-C402-4709-A1AC-C3E5A9AD9FA6}" presName="bgRect" presStyleLbl="bgShp" presStyleIdx="0" presStyleCnt="3" custLinFactNeighborX="-2508" custLinFactNeighborY="-2240"/>
      <dgm:spPr/>
    </dgm:pt>
    <dgm:pt modelId="{5CC9E880-E16D-442B-AEF9-A9657621C41D}" type="pres">
      <dgm:prSet presAssocID="{62635438-C402-4709-A1AC-C3E5A9AD9FA6}" presName="iconRect" presStyleLbl="node1" presStyleIdx="0" presStyleCnt="3" custScaleX="143703" custScaleY="132503" custLinFactNeighborX="-18080" custLinFactNeighborY="582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terodactyl"/>
        </a:ext>
      </dgm:extLst>
    </dgm:pt>
    <dgm:pt modelId="{80833D5A-80EE-47BE-A40B-C227B2B9D458}" type="pres">
      <dgm:prSet presAssocID="{62635438-C402-4709-A1AC-C3E5A9AD9FA6}" presName="spaceRect" presStyleCnt="0"/>
      <dgm:spPr/>
    </dgm:pt>
    <dgm:pt modelId="{374DE8F1-B33A-4370-A150-81A500081467}" type="pres">
      <dgm:prSet presAssocID="{62635438-C402-4709-A1AC-C3E5A9AD9FA6}" presName="parTx" presStyleLbl="revTx" presStyleIdx="0" presStyleCnt="3" custScaleX="104545">
        <dgm:presLayoutVars>
          <dgm:chMax val="0"/>
          <dgm:chPref val="0"/>
        </dgm:presLayoutVars>
      </dgm:prSet>
      <dgm:spPr/>
    </dgm:pt>
    <dgm:pt modelId="{D471CEDB-A130-4E3D-BA5A-95A6344075A8}" type="pres">
      <dgm:prSet presAssocID="{FA0A11C3-BBD6-4F99-9288-1D9946287F10}" presName="sibTrans" presStyleCnt="0"/>
      <dgm:spPr/>
    </dgm:pt>
    <dgm:pt modelId="{7F6444AC-D72D-483A-A5E2-CF4CB11FC8A4}" type="pres">
      <dgm:prSet presAssocID="{D65F1061-55F8-453B-AFCD-248FEFA33D17}" presName="compNode" presStyleCnt="0"/>
      <dgm:spPr/>
    </dgm:pt>
    <dgm:pt modelId="{1A3EDC82-6906-446F-B398-42BD7DD84CC8}" type="pres">
      <dgm:prSet presAssocID="{D65F1061-55F8-453B-AFCD-248FEFA33D17}" presName="bgRect" presStyleLbl="bgShp" presStyleIdx="1" presStyleCnt="3"/>
      <dgm:spPr/>
    </dgm:pt>
    <dgm:pt modelId="{BDB180A4-1E51-49A9-9C8D-15F7489003E0}" type="pres">
      <dgm:prSet presAssocID="{D65F1061-55F8-453B-AFCD-248FEFA33D17}" presName="iconRect" presStyleLbl="node1" presStyleIdx="1" presStyleCnt="3" custScaleX="143703" custScaleY="132503" custLinFactNeighborX="-18080" custLinFactNeighborY="582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peed Bump"/>
        </a:ext>
      </dgm:extLst>
    </dgm:pt>
    <dgm:pt modelId="{26BFCBBF-9125-4FF4-B28F-10C84C821B07}" type="pres">
      <dgm:prSet presAssocID="{D65F1061-55F8-453B-AFCD-248FEFA33D17}" presName="spaceRect" presStyleCnt="0"/>
      <dgm:spPr/>
    </dgm:pt>
    <dgm:pt modelId="{2803DDAA-6818-4CF6-B7ED-6D6C36BC8B1A}" type="pres">
      <dgm:prSet presAssocID="{D65F1061-55F8-453B-AFCD-248FEFA33D17}" presName="parTx" presStyleLbl="revTx" presStyleIdx="1" presStyleCnt="3">
        <dgm:presLayoutVars>
          <dgm:chMax val="0"/>
          <dgm:chPref val="0"/>
        </dgm:presLayoutVars>
      </dgm:prSet>
      <dgm:spPr/>
    </dgm:pt>
    <dgm:pt modelId="{69A284E2-4EAA-422B-B07D-49F15D4270B8}" type="pres">
      <dgm:prSet presAssocID="{830FED05-617A-4049-98B8-8FAA566F552D}" presName="sibTrans" presStyleCnt="0"/>
      <dgm:spPr/>
    </dgm:pt>
    <dgm:pt modelId="{00B9631E-0975-4AEB-8DBB-9D082C990219}" type="pres">
      <dgm:prSet presAssocID="{19454693-C8D0-40A7-9449-474EF21103D5}" presName="compNode" presStyleCnt="0"/>
      <dgm:spPr/>
    </dgm:pt>
    <dgm:pt modelId="{E04A6C48-E890-4C01-A098-DE5EF335C0D5}" type="pres">
      <dgm:prSet presAssocID="{19454693-C8D0-40A7-9449-474EF21103D5}" presName="bgRect" presStyleLbl="bgShp" presStyleIdx="2" presStyleCnt="3"/>
      <dgm:spPr/>
    </dgm:pt>
    <dgm:pt modelId="{497A82E8-F31F-48B7-A451-A002CB0F6590}" type="pres">
      <dgm:prSet presAssocID="{19454693-C8D0-40A7-9449-474EF21103D5}" presName="iconRect" presStyleLbl="node1" presStyleIdx="2" presStyleCnt="3" custScaleX="143703" custScaleY="132503" custLinFactNeighborX="-18080" custLinFactNeighborY="582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ce"/>
        </a:ext>
      </dgm:extLst>
    </dgm:pt>
    <dgm:pt modelId="{493D2457-9F8E-4C8F-918F-5A0713DC34CC}" type="pres">
      <dgm:prSet presAssocID="{19454693-C8D0-40A7-9449-474EF21103D5}" presName="spaceRect" presStyleCnt="0"/>
      <dgm:spPr/>
    </dgm:pt>
    <dgm:pt modelId="{C4C86823-C81A-4D8E-8135-92D66F246D18}" type="pres">
      <dgm:prSet presAssocID="{19454693-C8D0-40A7-9449-474EF21103D5}" presName="parTx" presStyleLbl="revTx" presStyleIdx="2" presStyleCnt="3">
        <dgm:presLayoutVars>
          <dgm:chMax val="0"/>
          <dgm:chPref val="0"/>
        </dgm:presLayoutVars>
      </dgm:prSet>
      <dgm:spPr/>
    </dgm:pt>
  </dgm:ptLst>
  <dgm:cxnLst>
    <dgm:cxn modelId="{4E004B2C-29A4-48B8-A85C-E2F509581BC5}" type="presOf" srcId="{EC6B1A2B-ECB1-496B-8ABA-562FC1F10886}" destId="{F3B12602-7B6F-4ED1-ACCD-EEA9AB4F6391}" srcOrd="0" destOrd="0" presId="urn:microsoft.com/office/officeart/2018/2/layout/IconVerticalSolidList"/>
    <dgm:cxn modelId="{9896A841-AF7F-4D33-8CE9-01D0AF7940FE}" type="presOf" srcId="{62635438-C402-4709-A1AC-C3E5A9AD9FA6}" destId="{374DE8F1-B33A-4370-A150-81A500081467}" srcOrd="0" destOrd="0" presId="urn:microsoft.com/office/officeart/2018/2/layout/IconVerticalSolidList"/>
    <dgm:cxn modelId="{EA75C773-B79A-4BF7-8FC7-48C69C12CDC7}" type="presOf" srcId="{D65F1061-55F8-453B-AFCD-248FEFA33D17}" destId="{2803DDAA-6818-4CF6-B7ED-6D6C36BC8B1A}" srcOrd="0" destOrd="0" presId="urn:microsoft.com/office/officeart/2018/2/layout/IconVerticalSolidList"/>
    <dgm:cxn modelId="{77E91978-4044-4C86-B89B-DD19091355A4}" srcId="{EC6B1A2B-ECB1-496B-8ABA-562FC1F10886}" destId="{62635438-C402-4709-A1AC-C3E5A9AD9FA6}" srcOrd="0" destOrd="0" parTransId="{C015BE8C-91ED-45D6-B5A8-6E072BD0BB2D}" sibTransId="{FA0A11C3-BBD6-4F99-9288-1D9946287F10}"/>
    <dgm:cxn modelId="{C312D19A-502D-4BC5-A48D-C1AF3B3044A6}" type="presOf" srcId="{19454693-C8D0-40A7-9449-474EF21103D5}" destId="{C4C86823-C81A-4D8E-8135-92D66F246D18}" srcOrd="0" destOrd="0" presId="urn:microsoft.com/office/officeart/2018/2/layout/IconVerticalSolidList"/>
    <dgm:cxn modelId="{3E4789D5-5A4C-4493-9483-E8EF08126DFE}" srcId="{EC6B1A2B-ECB1-496B-8ABA-562FC1F10886}" destId="{19454693-C8D0-40A7-9449-474EF21103D5}" srcOrd="2" destOrd="0" parTransId="{3D4D51EC-BF31-48D0-8B3D-8B8FF221B648}" sibTransId="{ED8CCFAD-BE19-4E81-B37E-C9A306547EAC}"/>
    <dgm:cxn modelId="{F79477F3-1283-48EE-8084-94293BB43670}" srcId="{EC6B1A2B-ECB1-496B-8ABA-562FC1F10886}" destId="{D65F1061-55F8-453B-AFCD-248FEFA33D17}" srcOrd="1" destOrd="0" parTransId="{4A2A3B21-060A-4589-B69E-61539F34DE8C}" sibTransId="{830FED05-617A-4049-98B8-8FAA566F552D}"/>
    <dgm:cxn modelId="{0BD9BAD8-5292-4D13-87B9-01EB4A37196A}" type="presParOf" srcId="{F3B12602-7B6F-4ED1-ACCD-EEA9AB4F6391}" destId="{F00155B4-3B9A-4C9F-948F-68A55171C7A3}" srcOrd="0" destOrd="0" presId="urn:microsoft.com/office/officeart/2018/2/layout/IconVerticalSolidList"/>
    <dgm:cxn modelId="{C221DCCB-B47F-4E4B-9DA5-B6DE04E32E31}" type="presParOf" srcId="{F00155B4-3B9A-4C9F-948F-68A55171C7A3}" destId="{7D5CEE51-2662-444A-A711-59D0F6F0F135}" srcOrd="0" destOrd="0" presId="urn:microsoft.com/office/officeart/2018/2/layout/IconVerticalSolidList"/>
    <dgm:cxn modelId="{EFAF266D-CCB2-43F1-9973-50199F3DF989}" type="presParOf" srcId="{F00155B4-3B9A-4C9F-948F-68A55171C7A3}" destId="{5CC9E880-E16D-442B-AEF9-A9657621C41D}" srcOrd="1" destOrd="0" presId="urn:microsoft.com/office/officeart/2018/2/layout/IconVerticalSolidList"/>
    <dgm:cxn modelId="{6415A20F-052F-4D79-8145-799BDED5A976}" type="presParOf" srcId="{F00155B4-3B9A-4C9F-948F-68A55171C7A3}" destId="{80833D5A-80EE-47BE-A40B-C227B2B9D458}" srcOrd="2" destOrd="0" presId="urn:microsoft.com/office/officeart/2018/2/layout/IconVerticalSolidList"/>
    <dgm:cxn modelId="{8E2D08E8-7C97-40E3-86AB-34CEFC07161D}" type="presParOf" srcId="{F00155B4-3B9A-4C9F-948F-68A55171C7A3}" destId="{374DE8F1-B33A-4370-A150-81A500081467}" srcOrd="3" destOrd="0" presId="urn:microsoft.com/office/officeart/2018/2/layout/IconVerticalSolidList"/>
    <dgm:cxn modelId="{2FB175A5-DAAB-48A8-ABBB-E101B037ED4A}" type="presParOf" srcId="{F3B12602-7B6F-4ED1-ACCD-EEA9AB4F6391}" destId="{D471CEDB-A130-4E3D-BA5A-95A6344075A8}" srcOrd="1" destOrd="0" presId="urn:microsoft.com/office/officeart/2018/2/layout/IconVerticalSolidList"/>
    <dgm:cxn modelId="{E0750F58-9F57-460C-9314-1934E788D303}" type="presParOf" srcId="{F3B12602-7B6F-4ED1-ACCD-EEA9AB4F6391}" destId="{7F6444AC-D72D-483A-A5E2-CF4CB11FC8A4}" srcOrd="2" destOrd="0" presId="urn:microsoft.com/office/officeart/2018/2/layout/IconVerticalSolidList"/>
    <dgm:cxn modelId="{5235AE93-E7DC-49EA-8985-FAF37D68649C}" type="presParOf" srcId="{7F6444AC-D72D-483A-A5E2-CF4CB11FC8A4}" destId="{1A3EDC82-6906-446F-B398-42BD7DD84CC8}" srcOrd="0" destOrd="0" presId="urn:microsoft.com/office/officeart/2018/2/layout/IconVerticalSolidList"/>
    <dgm:cxn modelId="{68F5F88E-F65F-4BD0-B873-3658810F2A5E}" type="presParOf" srcId="{7F6444AC-D72D-483A-A5E2-CF4CB11FC8A4}" destId="{BDB180A4-1E51-49A9-9C8D-15F7489003E0}" srcOrd="1" destOrd="0" presId="urn:microsoft.com/office/officeart/2018/2/layout/IconVerticalSolidList"/>
    <dgm:cxn modelId="{C62EC94A-73C1-47D8-9228-A88129921EFD}" type="presParOf" srcId="{7F6444AC-D72D-483A-A5E2-CF4CB11FC8A4}" destId="{26BFCBBF-9125-4FF4-B28F-10C84C821B07}" srcOrd="2" destOrd="0" presId="urn:microsoft.com/office/officeart/2018/2/layout/IconVerticalSolidList"/>
    <dgm:cxn modelId="{5CA29C3A-D18D-4028-B8FE-1B53BED3C61D}" type="presParOf" srcId="{7F6444AC-D72D-483A-A5E2-CF4CB11FC8A4}" destId="{2803DDAA-6818-4CF6-B7ED-6D6C36BC8B1A}" srcOrd="3" destOrd="0" presId="urn:microsoft.com/office/officeart/2018/2/layout/IconVerticalSolidList"/>
    <dgm:cxn modelId="{128C5312-7587-4F08-9798-6715D991F717}" type="presParOf" srcId="{F3B12602-7B6F-4ED1-ACCD-EEA9AB4F6391}" destId="{69A284E2-4EAA-422B-B07D-49F15D4270B8}" srcOrd="3" destOrd="0" presId="urn:microsoft.com/office/officeart/2018/2/layout/IconVerticalSolidList"/>
    <dgm:cxn modelId="{E97F8978-23DD-41F5-8D28-BBCEF1CE3243}" type="presParOf" srcId="{F3B12602-7B6F-4ED1-ACCD-EEA9AB4F6391}" destId="{00B9631E-0975-4AEB-8DBB-9D082C990219}" srcOrd="4" destOrd="0" presId="urn:microsoft.com/office/officeart/2018/2/layout/IconVerticalSolidList"/>
    <dgm:cxn modelId="{55CB4D91-2568-4E06-BFDD-1EE7EA0AA2E7}" type="presParOf" srcId="{00B9631E-0975-4AEB-8DBB-9D082C990219}" destId="{E04A6C48-E890-4C01-A098-DE5EF335C0D5}" srcOrd="0" destOrd="0" presId="urn:microsoft.com/office/officeart/2018/2/layout/IconVerticalSolidList"/>
    <dgm:cxn modelId="{D39849AF-2E52-4F97-AF4B-2B409307F47D}" type="presParOf" srcId="{00B9631E-0975-4AEB-8DBB-9D082C990219}" destId="{497A82E8-F31F-48B7-A451-A002CB0F6590}" srcOrd="1" destOrd="0" presId="urn:microsoft.com/office/officeart/2018/2/layout/IconVerticalSolidList"/>
    <dgm:cxn modelId="{B0F4A54B-8A74-4220-B6BE-763C00935CA3}" type="presParOf" srcId="{00B9631E-0975-4AEB-8DBB-9D082C990219}" destId="{493D2457-9F8E-4C8F-918F-5A0713DC34CC}" srcOrd="2" destOrd="0" presId="urn:microsoft.com/office/officeart/2018/2/layout/IconVerticalSolidList"/>
    <dgm:cxn modelId="{9E5B39A1-F094-44E5-8E41-5A1E04DB62A6}" type="presParOf" srcId="{00B9631E-0975-4AEB-8DBB-9D082C990219}" destId="{C4C86823-C81A-4D8E-8135-92D66F246D1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16A5F7-47C1-4DE4-AB03-38AB60877A97}"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03BE8988-0B48-4587-A85E-19E68FAECC4B}">
      <dgm:prSet/>
      <dgm:spPr/>
      <dgm:t>
        <a:bodyPr/>
        <a:lstStyle/>
        <a:p>
          <a:r>
            <a:rPr lang="en-US" b="1"/>
            <a:t>1. Conclusion</a:t>
          </a:r>
          <a:endParaRPr lang="en-US" dirty="0"/>
        </a:p>
      </dgm:t>
    </dgm:pt>
    <dgm:pt modelId="{E6BCEC6F-21A7-46DA-AAD7-E969DD17C013}" type="parTrans" cxnId="{CEA73632-048E-499A-9B53-92BDFC982280}">
      <dgm:prSet/>
      <dgm:spPr/>
      <dgm:t>
        <a:bodyPr/>
        <a:lstStyle/>
        <a:p>
          <a:endParaRPr lang="en-US"/>
        </a:p>
      </dgm:t>
    </dgm:pt>
    <dgm:pt modelId="{04A14A25-6E8B-4349-B21A-8B64D252B570}" type="sibTrans" cxnId="{CEA73632-048E-499A-9B53-92BDFC982280}">
      <dgm:prSet/>
      <dgm:spPr/>
      <dgm:t>
        <a:bodyPr/>
        <a:lstStyle/>
        <a:p>
          <a:endParaRPr lang="en-US"/>
        </a:p>
      </dgm:t>
    </dgm:pt>
    <dgm:pt modelId="{807BE69A-41C7-4195-B8BF-B8EE0BCEDDDF}">
      <dgm:prSet/>
      <dgm:spPr/>
      <dgm:t>
        <a:bodyPr/>
        <a:lstStyle/>
        <a:p>
          <a:pPr algn="just">
            <a:buFont typeface="Wingdings" panose="05000000000000000000" pitchFamily="2" charset="2"/>
            <a:buChar char="Ø"/>
          </a:pPr>
          <a:r>
            <a:rPr lang="en-US" dirty="0"/>
            <a:t>BFS is exhaustive and guarantees the shortest path but is computationally expensive in terms of explored nodes.</a:t>
          </a:r>
        </a:p>
      </dgm:t>
    </dgm:pt>
    <dgm:pt modelId="{3FC2C46E-DAE5-4122-A4B8-E680D7D7DF72}" type="parTrans" cxnId="{0526D9CD-8DCD-4B77-921D-8225E7FBA9A9}">
      <dgm:prSet/>
      <dgm:spPr/>
      <dgm:t>
        <a:bodyPr/>
        <a:lstStyle/>
        <a:p>
          <a:endParaRPr lang="en-US"/>
        </a:p>
      </dgm:t>
    </dgm:pt>
    <dgm:pt modelId="{65BBA0FC-70AB-4CCA-B302-24FE36F5DA65}" type="sibTrans" cxnId="{0526D9CD-8DCD-4B77-921D-8225E7FBA9A9}">
      <dgm:prSet/>
      <dgm:spPr/>
      <dgm:t>
        <a:bodyPr/>
        <a:lstStyle/>
        <a:p>
          <a:endParaRPr lang="en-US"/>
        </a:p>
      </dgm:t>
    </dgm:pt>
    <dgm:pt modelId="{FC2500F2-5E8C-4F8C-909A-0E3B3555A7C9}">
      <dgm:prSet/>
      <dgm:spPr/>
      <dgm:t>
        <a:bodyPr/>
        <a:lstStyle/>
        <a:p>
          <a:pPr algn="just">
            <a:buFont typeface="Wingdings" panose="05000000000000000000" pitchFamily="2" charset="2"/>
            <a:buChar char="Ø"/>
          </a:pPr>
          <a:r>
            <a:rPr lang="en-US" dirty="0"/>
            <a:t>Greedy BFS is faster but sacrifices optimality, often leading to longer paths.</a:t>
          </a:r>
        </a:p>
      </dgm:t>
    </dgm:pt>
    <dgm:pt modelId="{DD6F35AC-689C-4C80-A2DC-B14CD9666548}" type="parTrans" cxnId="{D51CB87D-ABC3-434F-A7E2-77981A59C358}">
      <dgm:prSet/>
      <dgm:spPr/>
      <dgm:t>
        <a:bodyPr/>
        <a:lstStyle/>
        <a:p>
          <a:endParaRPr lang="en-US"/>
        </a:p>
      </dgm:t>
    </dgm:pt>
    <dgm:pt modelId="{F902EEA8-0786-43D0-83AA-74E38C8C8CF9}" type="sibTrans" cxnId="{D51CB87D-ABC3-434F-A7E2-77981A59C358}">
      <dgm:prSet/>
      <dgm:spPr/>
      <dgm:t>
        <a:bodyPr/>
        <a:lstStyle/>
        <a:p>
          <a:endParaRPr lang="en-US"/>
        </a:p>
      </dgm:t>
    </dgm:pt>
    <dgm:pt modelId="{5DE18D33-03CC-48E7-B0D6-D1E9D36BE741}">
      <dgm:prSet/>
      <dgm:spPr/>
      <dgm:t>
        <a:bodyPr/>
        <a:lstStyle/>
        <a:p>
          <a:pPr algn="just">
            <a:buFont typeface="Wingdings" panose="05000000000000000000" pitchFamily="2" charset="2"/>
            <a:buChar char="Ø"/>
          </a:pPr>
          <a:r>
            <a:rPr lang="en-US" dirty="0"/>
            <a:t>A* offers a balanced approach, finding the optimal path efficiently by exploring fewer nodes.</a:t>
          </a:r>
        </a:p>
      </dgm:t>
    </dgm:pt>
    <dgm:pt modelId="{DF5D041C-DFC8-4CB5-B944-D070C2FD0936}" type="parTrans" cxnId="{DF3DC4E1-9DBB-4F7F-9DE6-4F3FF8B6D15C}">
      <dgm:prSet/>
      <dgm:spPr/>
      <dgm:t>
        <a:bodyPr/>
        <a:lstStyle/>
        <a:p>
          <a:endParaRPr lang="en-US"/>
        </a:p>
      </dgm:t>
    </dgm:pt>
    <dgm:pt modelId="{8C91646C-25E7-41E2-AD8A-CFD8C1A9F369}" type="sibTrans" cxnId="{DF3DC4E1-9DBB-4F7F-9DE6-4F3FF8B6D15C}">
      <dgm:prSet/>
      <dgm:spPr/>
      <dgm:t>
        <a:bodyPr/>
        <a:lstStyle/>
        <a:p>
          <a:endParaRPr lang="en-US"/>
        </a:p>
      </dgm:t>
    </dgm:pt>
    <dgm:pt modelId="{6770829A-123F-453C-B772-402277CA9064}">
      <dgm:prSet/>
      <dgm:spPr/>
      <dgm:t>
        <a:bodyPr/>
        <a:lstStyle/>
        <a:p>
          <a:r>
            <a:rPr lang="en-US" b="1"/>
            <a:t>2. Future Work</a:t>
          </a:r>
          <a:endParaRPr lang="en-US" dirty="0"/>
        </a:p>
      </dgm:t>
    </dgm:pt>
    <dgm:pt modelId="{F9C9FD22-4253-421D-9C89-D0ED2137B1D3}" type="parTrans" cxnId="{EE7E8236-A2F9-48B1-BDCC-5265932E0F5E}">
      <dgm:prSet/>
      <dgm:spPr/>
      <dgm:t>
        <a:bodyPr/>
        <a:lstStyle/>
        <a:p>
          <a:endParaRPr lang="en-US"/>
        </a:p>
      </dgm:t>
    </dgm:pt>
    <dgm:pt modelId="{C00AE3B2-C3F3-465B-B594-66F8CE9ADA19}" type="sibTrans" cxnId="{EE7E8236-A2F9-48B1-BDCC-5265932E0F5E}">
      <dgm:prSet/>
      <dgm:spPr/>
      <dgm:t>
        <a:bodyPr/>
        <a:lstStyle/>
        <a:p>
          <a:endParaRPr lang="en-US"/>
        </a:p>
      </dgm:t>
    </dgm:pt>
    <dgm:pt modelId="{58858C1D-BA20-40BB-95F6-CCD5B06347D4}">
      <dgm:prSet/>
      <dgm:spPr/>
      <dgm:t>
        <a:bodyPr/>
        <a:lstStyle/>
        <a:p>
          <a:pPr algn="just">
            <a:buFont typeface="Wingdings" panose="05000000000000000000" pitchFamily="2" charset="2"/>
            <a:buChar char="Ø"/>
          </a:pPr>
          <a:r>
            <a:rPr lang="en-US" dirty="0"/>
            <a:t>Experiment with different heuristics for A*, like Manhattan and Euclidean, to see how they impact performance.</a:t>
          </a:r>
        </a:p>
      </dgm:t>
    </dgm:pt>
    <dgm:pt modelId="{AAD9A7CD-6EAE-4A35-8897-A9136A6414CD}" type="parTrans" cxnId="{0FDFF52A-90A0-42DC-AAEF-C5B3D4E5C9C0}">
      <dgm:prSet/>
      <dgm:spPr/>
      <dgm:t>
        <a:bodyPr/>
        <a:lstStyle/>
        <a:p>
          <a:endParaRPr lang="en-US"/>
        </a:p>
      </dgm:t>
    </dgm:pt>
    <dgm:pt modelId="{D233E088-684B-4C67-A610-D2D4F65E0B42}" type="sibTrans" cxnId="{0FDFF52A-90A0-42DC-AAEF-C5B3D4E5C9C0}">
      <dgm:prSet/>
      <dgm:spPr/>
      <dgm:t>
        <a:bodyPr/>
        <a:lstStyle/>
        <a:p>
          <a:endParaRPr lang="en-US"/>
        </a:p>
      </dgm:t>
    </dgm:pt>
    <dgm:pt modelId="{EACF44A2-A8CF-46E2-B76B-345BA129BFAD}">
      <dgm:prSet/>
      <dgm:spPr/>
      <dgm:t>
        <a:bodyPr/>
        <a:lstStyle/>
        <a:p>
          <a:pPr algn="just">
            <a:buFont typeface="Wingdings" panose="05000000000000000000" pitchFamily="2" charset="2"/>
            <a:buChar char="Ø"/>
          </a:pPr>
          <a:r>
            <a:rPr lang="en-US"/>
            <a:t>Compare BFS, Greedy BFS, and A* with other algorithms like IDDFS (Iterative Deepening DFS) and Dijkstra's Algorithm in different scenarios.</a:t>
          </a:r>
        </a:p>
      </dgm:t>
    </dgm:pt>
    <dgm:pt modelId="{91ED5E76-34B3-468C-82F7-CDE06EF3CE66}" type="parTrans" cxnId="{77E04239-4EBA-4737-B022-C5768CE48C57}">
      <dgm:prSet/>
      <dgm:spPr/>
      <dgm:t>
        <a:bodyPr/>
        <a:lstStyle/>
        <a:p>
          <a:endParaRPr lang="en-US"/>
        </a:p>
      </dgm:t>
    </dgm:pt>
    <dgm:pt modelId="{5832C11F-AFD1-4E7C-9896-837B48992FF6}" type="sibTrans" cxnId="{77E04239-4EBA-4737-B022-C5768CE48C57}">
      <dgm:prSet/>
      <dgm:spPr/>
      <dgm:t>
        <a:bodyPr/>
        <a:lstStyle/>
        <a:p>
          <a:endParaRPr lang="en-US"/>
        </a:p>
      </dgm:t>
    </dgm:pt>
    <dgm:pt modelId="{E9D93B48-152F-4E35-A630-389EE7871CBA}">
      <dgm:prSet/>
      <dgm:spPr/>
      <dgm:t>
        <a:bodyPr/>
        <a:lstStyle/>
        <a:p>
          <a:pPr algn="just">
            <a:buFont typeface="Wingdings" panose="05000000000000000000" pitchFamily="2" charset="2"/>
            <a:buChar char="Ø"/>
          </a:pPr>
          <a:r>
            <a:rPr lang="en-US" dirty="0"/>
            <a:t>Explore the impact of obstacles or non-uniform cost grids to add complexity and realism to search problems.</a:t>
          </a:r>
        </a:p>
      </dgm:t>
    </dgm:pt>
    <dgm:pt modelId="{3EDFED52-4CFD-4FDE-85B4-3EB10C436DC6}" type="parTrans" cxnId="{C464EB70-6852-44F2-9F84-200A568EDDF4}">
      <dgm:prSet/>
      <dgm:spPr/>
      <dgm:t>
        <a:bodyPr/>
        <a:lstStyle/>
        <a:p>
          <a:endParaRPr lang="en-US"/>
        </a:p>
      </dgm:t>
    </dgm:pt>
    <dgm:pt modelId="{D0F29F89-E8D0-4230-B77F-D3B07BF64DA6}" type="sibTrans" cxnId="{C464EB70-6852-44F2-9F84-200A568EDDF4}">
      <dgm:prSet/>
      <dgm:spPr/>
      <dgm:t>
        <a:bodyPr/>
        <a:lstStyle/>
        <a:p>
          <a:endParaRPr lang="en-US"/>
        </a:p>
      </dgm:t>
    </dgm:pt>
    <dgm:pt modelId="{D38E4F1B-25B8-464F-ACA9-3AC7DD8E17FF}" type="pres">
      <dgm:prSet presAssocID="{F816A5F7-47C1-4DE4-AB03-38AB60877A97}" presName="linear" presStyleCnt="0">
        <dgm:presLayoutVars>
          <dgm:dir/>
          <dgm:animLvl val="lvl"/>
          <dgm:resizeHandles val="exact"/>
        </dgm:presLayoutVars>
      </dgm:prSet>
      <dgm:spPr/>
    </dgm:pt>
    <dgm:pt modelId="{95B86FEE-C0B6-48DF-8C0B-6F6974C94610}" type="pres">
      <dgm:prSet presAssocID="{03BE8988-0B48-4587-A85E-19E68FAECC4B}" presName="parentLin" presStyleCnt="0"/>
      <dgm:spPr/>
    </dgm:pt>
    <dgm:pt modelId="{90A97105-783E-4AD2-8EBA-B88341103CE3}" type="pres">
      <dgm:prSet presAssocID="{03BE8988-0B48-4587-A85E-19E68FAECC4B}" presName="parentLeftMargin" presStyleLbl="node1" presStyleIdx="0" presStyleCnt="2"/>
      <dgm:spPr/>
    </dgm:pt>
    <dgm:pt modelId="{F192AA1C-2BC7-4A85-83B1-4719E7615266}" type="pres">
      <dgm:prSet presAssocID="{03BE8988-0B48-4587-A85E-19E68FAECC4B}" presName="parentText" presStyleLbl="node1" presStyleIdx="0" presStyleCnt="2">
        <dgm:presLayoutVars>
          <dgm:chMax val="0"/>
          <dgm:bulletEnabled val="1"/>
        </dgm:presLayoutVars>
      </dgm:prSet>
      <dgm:spPr/>
    </dgm:pt>
    <dgm:pt modelId="{3EDF439D-4571-4760-B8A2-24B57ADB22AD}" type="pres">
      <dgm:prSet presAssocID="{03BE8988-0B48-4587-A85E-19E68FAECC4B}" presName="negativeSpace" presStyleCnt="0"/>
      <dgm:spPr/>
    </dgm:pt>
    <dgm:pt modelId="{DCC345CE-15E5-4155-9B93-E364662295A9}" type="pres">
      <dgm:prSet presAssocID="{03BE8988-0B48-4587-A85E-19E68FAECC4B}" presName="childText" presStyleLbl="conFgAcc1" presStyleIdx="0" presStyleCnt="2">
        <dgm:presLayoutVars>
          <dgm:bulletEnabled val="1"/>
        </dgm:presLayoutVars>
      </dgm:prSet>
      <dgm:spPr/>
    </dgm:pt>
    <dgm:pt modelId="{E3D846EA-C238-4813-9A04-B3444F641A40}" type="pres">
      <dgm:prSet presAssocID="{04A14A25-6E8B-4349-B21A-8B64D252B570}" presName="spaceBetweenRectangles" presStyleCnt="0"/>
      <dgm:spPr/>
    </dgm:pt>
    <dgm:pt modelId="{21E777C3-7672-4FED-B158-58942B4E1C9E}" type="pres">
      <dgm:prSet presAssocID="{6770829A-123F-453C-B772-402277CA9064}" presName="parentLin" presStyleCnt="0"/>
      <dgm:spPr/>
    </dgm:pt>
    <dgm:pt modelId="{B33B695E-005C-4156-9048-13B7B418E04F}" type="pres">
      <dgm:prSet presAssocID="{6770829A-123F-453C-B772-402277CA9064}" presName="parentLeftMargin" presStyleLbl="node1" presStyleIdx="0" presStyleCnt="2"/>
      <dgm:spPr/>
    </dgm:pt>
    <dgm:pt modelId="{751460CE-DE43-4D95-8090-04ADCA4AABAD}" type="pres">
      <dgm:prSet presAssocID="{6770829A-123F-453C-B772-402277CA9064}" presName="parentText" presStyleLbl="node1" presStyleIdx="1" presStyleCnt="2">
        <dgm:presLayoutVars>
          <dgm:chMax val="0"/>
          <dgm:bulletEnabled val="1"/>
        </dgm:presLayoutVars>
      </dgm:prSet>
      <dgm:spPr/>
    </dgm:pt>
    <dgm:pt modelId="{71531D54-97B2-458E-9F68-1A18B4B55E6E}" type="pres">
      <dgm:prSet presAssocID="{6770829A-123F-453C-B772-402277CA9064}" presName="negativeSpace" presStyleCnt="0"/>
      <dgm:spPr/>
    </dgm:pt>
    <dgm:pt modelId="{7E63A72D-800D-4773-AC71-E81CCAB4EC17}" type="pres">
      <dgm:prSet presAssocID="{6770829A-123F-453C-B772-402277CA9064}" presName="childText" presStyleLbl="conFgAcc1" presStyleIdx="1" presStyleCnt="2">
        <dgm:presLayoutVars>
          <dgm:bulletEnabled val="1"/>
        </dgm:presLayoutVars>
      </dgm:prSet>
      <dgm:spPr/>
    </dgm:pt>
  </dgm:ptLst>
  <dgm:cxnLst>
    <dgm:cxn modelId="{1F437801-68A9-4C19-ADA6-714A6137EF92}" type="presOf" srcId="{807BE69A-41C7-4195-B8BF-B8EE0BCEDDDF}" destId="{DCC345CE-15E5-4155-9B93-E364662295A9}" srcOrd="0" destOrd="0" presId="urn:microsoft.com/office/officeart/2005/8/layout/list1"/>
    <dgm:cxn modelId="{62E88B23-927F-4040-A86E-22459C0B5F59}" type="presOf" srcId="{E9D93B48-152F-4E35-A630-389EE7871CBA}" destId="{7E63A72D-800D-4773-AC71-E81CCAB4EC17}" srcOrd="0" destOrd="2" presId="urn:microsoft.com/office/officeart/2005/8/layout/list1"/>
    <dgm:cxn modelId="{0FDFF52A-90A0-42DC-AAEF-C5B3D4E5C9C0}" srcId="{6770829A-123F-453C-B772-402277CA9064}" destId="{58858C1D-BA20-40BB-95F6-CCD5B06347D4}" srcOrd="0" destOrd="0" parTransId="{AAD9A7CD-6EAE-4A35-8897-A9136A6414CD}" sibTransId="{D233E088-684B-4C67-A610-D2D4F65E0B42}"/>
    <dgm:cxn modelId="{CEA73632-048E-499A-9B53-92BDFC982280}" srcId="{F816A5F7-47C1-4DE4-AB03-38AB60877A97}" destId="{03BE8988-0B48-4587-A85E-19E68FAECC4B}" srcOrd="0" destOrd="0" parTransId="{E6BCEC6F-21A7-46DA-AAD7-E969DD17C013}" sibTransId="{04A14A25-6E8B-4349-B21A-8B64D252B570}"/>
    <dgm:cxn modelId="{EE7E8236-A2F9-48B1-BDCC-5265932E0F5E}" srcId="{F816A5F7-47C1-4DE4-AB03-38AB60877A97}" destId="{6770829A-123F-453C-B772-402277CA9064}" srcOrd="1" destOrd="0" parTransId="{F9C9FD22-4253-421D-9C89-D0ED2137B1D3}" sibTransId="{C00AE3B2-C3F3-465B-B594-66F8CE9ADA19}"/>
    <dgm:cxn modelId="{77E04239-4EBA-4737-B022-C5768CE48C57}" srcId="{6770829A-123F-453C-B772-402277CA9064}" destId="{EACF44A2-A8CF-46E2-B76B-345BA129BFAD}" srcOrd="1" destOrd="0" parTransId="{91ED5E76-34B3-468C-82F7-CDE06EF3CE66}" sibTransId="{5832C11F-AFD1-4E7C-9896-837B48992FF6}"/>
    <dgm:cxn modelId="{8273B447-E635-43AD-A31C-32719FA7B151}" type="presOf" srcId="{F816A5F7-47C1-4DE4-AB03-38AB60877A97}" destId="{D38E4F1B-25B8-464F-ACA9-3AC7DD8E17FF}" srcOrd="0" destOrd="0" presId="urn:microsoft.com/office/officeart/2005/8/layout/list1"/>
    <dgm:cxn modelId="{C464EB70-6852-44F2-9F84-200A568EDDF4}" srcId="{6770829A-123F-453C-B772-402277CA9064}" destId="{E9D93B48-152F-4E35-A630-389EE7871CBA}" srcOrd="2" destOrd="0" parTransId="{3EDFED52-4CFD-4FDE-85B4-3EB10C436DC6}" sibTransId="{D0F29F89-E8D0-4230-B77F-D3B07BF64DA6}"/>
    <dgm:cxn modelId="{F6FA4952-63E7-4E03-B4DA-6DDBD72F55E5}" type="presOf" srcId="{03BE8988-0B48-4587-A85E-19E68FAECC4B}" destId="{F192AA1C-2BC7-4A85-83B1-4719E7615266}" srcOrd="1" destOrd="0" presId="urn:microsoft.com/office/officeart/2005/8/layout/list1"/>
    <dgm:cxn modelId="{D51CB87D-ABC3-434F-A7E2-77981A59C358}" srcId="{03BE8988-0B48-4587-A85E-19E68FAECC4B}" destId="{FC2500F2-5E8C-4F8C-909A-0E3B3555A7C9}" srcOrd="1" destOrd="0" parTransId="{DD6F35AC-689C-4C80-A2DC-B14CD9666548}" sibTransId="{F902EEA8-0786-43D0-83AA-74E38C8C8CF9}"/>
    <dgm:cxn modelId="{85362F86-62A7-4913-BF49-D4E5980FF7BE}" type="presOf" srcId="{03BE8988-0B48-4587-A85E-19E68FAECC4B}" destId="{90A97105-783E-4AD2-8EBA-B88341103CE3}" srcOrd="0" destOrd="0" presId="urn:microsoft.com/office/officeart/2005/8/layout/list1"/>
    <dgm:cxn modelId="{F96A74B2-8383-41EB-9287-F47082B125A1}" type="presOf" srcId="{FC2500F2-5E8C-4F8C-909A-0E3B3555A7C9}" destId="{DCC345CE-15E5-4155-9B93-E364662295A9}" srcOrd="0" destOrd="1" presId="urn:microsoft.com/office/officeart/2005/8/layout/list1"/>
    <dgm:cxn modelId="{04EDE1B6-766E-4E01-AC52-140CDD3D2A4D}" type="presOf" srcId="{6770829A-123F-453C-B772-402277CA9064}" destId="{751460CE-DE43-4D95-8090-04ADCA4AABAD}" srcOrd="1" destOrd="0" presId="urn:microsoft.com/office/officeart/2005/8/layout/list1"/>
    <dgm:cxn modelId="{EE1A6CBF-C99E-42A8-8D11-CB4BC4DF9167}" type="presOf" srcId="{58858C1D-BA20-40BB-95F6-CCD5B06347D4}" destId="{7E63A72D-800D-4773-AC71-E81CCAB4EC17}" srcOrd="0" destOrd="0" presId="urn:microsoft.com/office/officeart/2005/8/layout/list1"/>
    <dgm:cxn modelId="{0526D9CD-8DCD-4B77-921D-8225E7FBA9A9}" srcId="{03BE8988-0B48-4587-A85E-19E68FAECC4B}" destId="{807BE69A-41C7-4195-B8BF-B8EE0BCEDDDF}" srcOrd="0" destOrd="0" parTransId="{3FC2C46E-DAE5-4122-A4B8-E680D7D7DF72}" sibTransId="{65BBA0FC-70AB-4CCA-B302-24FE36F5DA65}"/>
    <dgm:cxn modelId="{54E2B7D6-1ADD-43DC-922D-C038464DD793}" type="presOf" srcId="{EACF44A2-A8CF-46E2-B76B-345BA129BFAD}" destId="{7E63A72D-800D-4773-AC71-E81CCAB4EC17}" srcOrd="0" destOrd="1" presId="urn:microsoft.com/office/officeart/2005/8/layout/list1"/>
    <dgm:cxn modelId="{DF3DC4E1-9DBB-4F7F-9DE6-4F3FF8B6D15C}" srcId="{03BE8988-0B48-4587-A85E-19E68FAECC4B}" destId="{5DE18D33-03CC-48E7-B0D6-D1E9D36BE741}" srcOrd="2" destOrd="0" parTransId="{DF5D041C-DFC8-4CB5-B944-D070C2FD0936}" sibTransId="{8C91646C-25E7-41E2-AD8A-CFD8C1A9F369}"/>
    <dgm:cxn modelId="{3DFA2CEA-08C1-47DC-92A7-6031A8150571}" type="presOf" srcId="{6770829A-123F-453C-B772-402277CA9064}" destId="{B33B695E-005C-4156-9048-13B7B418E04F}" srcOrd="0" destOrd="0" presId="urn:microsoft.com/office/officeart/2005/8/layout/list1"/>
    <dgm:cxn modelId="{1BF6E9F0-07B7-4FFA-8664-E6DFADBE4818}" type="presOf" srcId="{5DE18D33-03CC-48E7-B0D6-D1E9D36BE741}" destId="{DCC345CE-15E5-4155-9B93-E364662295A9}" srcOrd="0" destOrd="2" presId="urn:microsoft.com/office/officeart/2005/8/layout/list1"/>
    <dgm:cxn modelId="{223D8AC6-E03E-460D-9D37-802228A27CF1}" type="presParOf" srcId="{D38E4F1B-25B8-464F-ACA9-3AC7DD8E17FF}" destId="{95B86FEE-C0B6-48DF-8C0B-6F6974C94610}" srcOrd="0" destOrd="0" presId="urn:microsoft.com/office/officeart/2005/8/layout/list1"/>
    <dgm:cxn modelId="{C1750032-B267-43BC-8AE7-920FC3FE34E1}" type="presParOf" srcId="{95B86FEE-C0B6-48DF-8C0B-6F6974C94610}" destId="{90A97105-783E-4AD2-8EBA-B88341103CE3}" srcOrd="0" destOrd="0" presId="urn:microsoft.com/office/officeart/2005/8/layout/list1"/>
    <dgm:cxn modelId="{C2EC168F-E292-44CF-82DE-154F1F32177C}" type="presParOf" srcId="{95B86FEE-C0B6-48DF-8C0B-6F6974C94610}" destId="{F192AA1C-2BC7-4A85-83B1-4719E7615266}" srcOrd="1" destOrd="0" presId="urn:microsoft.com/office/officeart/2005/8/layout/list1"/>
    <dgm:cxn modelId="{A28FDE2A-FA75-458A-AD1A-9C43CA31A4B9}" type="presParOf" srcId="{D38E4F1B-25B8-464F-ACA9-3AC7DD8E17FF}" destId="{3EDF439D-4571-4760-B8A2-24B57ADB22AD}" srcOrd="1" destOrd="0" presId="urn:microsoft.com/office/officeart/2005/8/layout/list1"/>
    <dgm:cxn modelId="{AD16CEF6-8731-41F3-AE1B-FAE1E957A5F6}" type="presParOf" srcId="{D38E4F1B-25B8-464F-ACA9-3AC7DD8E17FF}" destId="{DCC345CE-15E5-4155-9B93-E364662295A9}" srcOrd="2" destOrd="0" presId="urn:microsoft.com/office/officeart/2005/8/layout/list1"/>
    <dgm:cxn modelId="{42465DEC-24FE-4950-BABB-BC819A8F21BF}" type="presParOf" srcId="{D38E4F1B-25B8-464F-ACA9-3AC7DD8E17FF}" destId="{E3D846EA-C238-4813-9A04-B3444F641A40}" srcOrd="3" destOrd="0" presId="urn:microsoft.com/office/officeart/2005/8/layout/list1"/>
    <dgm:cxn modelId="{852161B2-900E-4AC0-B0E2-D77D390A210B}" type="presParOf" srcId="{D38E4F1B-25B8-464F-ACA9-3AC7DD8E17FF}" destId="{21E777C3-7672-4FED-B158-58942B4E1C9E}" srcOrd="4" destOrd="0" presId="urn:microsoft.com/office/officeart/2005/8/layout/list1"/>
    <dgm:cxn modelId="{DFA82DEE-2346-460B-A5FC-BBB70B626F3F}" type="presParOf" srcId="{21E777C3-7672-4FED-B158-58942B4E1C9E}" destId="{B33B695E-005C-4156-9048-13B7B418E04F}" srcOrd="0" destOrd="0" presId="urn:microsoft.com/office/officeart/2005/8/layout/list1"/>
    <dgm:cxn modelId="{C5C5CB00-254F-415C-977F-B6BA1F04F23E}" type="presParOf" srcId="{21E777C3-7672-4FED-B158-58942B4E1C9E}" destId="{751460CE-DE43-4D95-8090-04ADCA4AABAD}" srcOrd="1" destOrd="0" presId="urn:microsoft.com/office/officeart/2005/8/layout/list1"/>
    <dgm:cxn modelId="{4DD0C83A-B35F-4CF1-8B44-DC65E05BC2E4}" type="presParOf" srcId="{D38E4F1B-25B8-464F-ACA9-3AC7DD8E17FF}" destId="{71531D54-97B2-458E-9F68-1A18B4B55E6E}" srcOrd="5" destOrd="0" presId="urn:microsoft.com/office/officeart/2005/8/layout/list1"/>
    <dgm:cxn modelId="{FEAE23E7-3039-48B5-A6F3-B713914E4BFE}" type="presParOf" srcId="{D38E4F1B-25B8-464F-ACA9-3AC7DD8E17FF}" destId="{7E63A72D-800D-4773-AC71-E81CCAB4EC1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64F53-690B-4162-A6B2-0002F9F0AAA7}">
      <dsp:nvSpPr>
        <dsp:cNvPr id="0" name=""/>
        <dsp:cNvSpPr/>
      </dsp:nvSpPr>
      <dsp:spPr>
        <a:xfrm>
          <a:off x="0" y="0"/>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C40762-7E6F-460E-8236-0772C662F5B2}">
      <dsp:nvSpPr>
        <dsp:cNvPr id="0" name=""/>
        <dsp:cNvSpPr/>
      </dsp:nvSpPr>
      <dsp:spPr>
        <a:xfrm>
          <a:off x="0" y="0"/>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How BFS with a Deque Works on This Example:</a:t>
          </a:r>
          <a:endParaRPr lang="en-US" sz="2400" kern="1200" dirty="0"/>
        </a:p>
      </dsp:txBody>
      <dsp:txXfrm>
        <a:off x="0" y="0"/>
        <a:ext cx="6845765" cy="803930"/>
      </dsp:txXfrm>
    </dsp:sp>
    <dsp:sp modelId="{4D15A653-2850-4345-AAFE-6BC147D9E811}">
      <dsp:nvSpPr>
        <dsp:cNvPr id="0" name=""/>
        <dsp:cNvSpPr/>
      </dsp:nvSpPr>
      <dsp:spPr>
        <a:xfrm>
          <a:off x="0" y="803930"/>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83DCC-F28D-4F34-ABE7-83CE9A4EA5E1}">
      <dsp:nvSpPr>
        <dsp:cNvPr id="0" name=""/>
        <dsp:cNvSpPr/>
      </dsp:nvSpPr>
      <dsp:spPr>
        <a:xfrm>
          <a:off x="0" y="803930"/>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Start at node a </a:t>
          </a:r>
          <a:r>
            <a:rPr lang="en-US" sz="1400" b="1" kern="1200" dirty="0">
              <a:sym typeface="Wingdings" panose="05000000000000000000" pitchFamily="2" charset="2"/>
            </a:rPr>
            <a:t></a:t>
          </a:r>
          <a:r>
            <a:rPr lang="en-US" sz="1400" b="1" kern="1200" dirty="0"/>
            <a:t> </a:t>
          </a:r>
          <a:r>
            <a:rPr lang="en-US" sz="1400" kern="1200" dirty="0"/>
            <a:t>We begin by adding </a:t>
          </a:r>
          <a:r>
            <a:rPr lang="en-US" sz="1400" b="1" kern="1200" dirty="0"/>
            <a:t>a</a:t>
          </a:r>
          <a:r>
            <a:rPr lang="en-US" sz="1400" kern="1200" dirty="0"/>
            <a:t> to the deque (which is like a waiting line) and mark it as visited </a:t>
          </a:r>
          <a:r>
            <a:rPr lang="en-US" sz="1400" b="1" kern="1200" dirty="0">
              <a:sym typeface="Wingdings" panose="05000000000000000000" pitchFamily="2" charset="2"/>
            </a:rPr>
            <a:t></a:t>
          </a:r>
          <a:r>
            <a:rPr lang="en-US" sz="1400" kern="1200" dirty="0"/>
            <a:t> </a:t>
          </a:r>
          <a:r>
            <a:rPr lang="en-US" sz="1400" b="1" kern="1200" dirty="0"/>
            <a:t>Deque = [a]</a:t>
          </a:r>
          <a:endParaRPr lang="en-US" sz="1400" kern="1200" dirty="0"/>
        </a:p>
      </dsp:txBody>
      <dsp:txXfrm>
        <a:off x="0" y="803930"/>
        <a:ext cx="6845765" cy="803930"/>
      </dsp:txXfrm>
    </dsp:sp>
    <dsp:sp modelId="{386ACA01-7804-4CA9-8F5D-4B0BA1E1CC0C}">
      <dsp:nvSpPr>
        <dsp:cNvPr id="0" name=""/>
        <dsp:cNvSpPr/>
      </dsp:nvSpPr>
      <dsp:spPr>
        <a:xfrm>
          <a:off x="0" y="1607861"/>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BB6DFF-B8A2-4022-B2CA-708112B339A8}">
      <dsp:nvSpPr>
        <dsp:cNvPr id="0" name=""/>
        <dsp:cNvSpPr/>
      </dsp:nvSpPr>
      <dsp:spPr>
        <a:xfrm>
          <a:off x="0" y="1607861"/>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Process node a </a:t>
          </a:r>
          <a:r>
            <a:rPr lang="en-US" sz="1400" b="1" kern="1200">
              <a:sym typeface="Wingdings" panose="05000000000000000000" pitchFamily="2" charset="2"/>
            </a:rPr>
            <a:t></a:t>
          </a:r>
          <a:r>
            <a:rPr lang="en-US" sz="1400" b="1" kern="1200"/>
            <a:t> </a:t>
          </a:r>
          <a:r>
            <a:rPr lang="en-US" sz="1400" kern="1200"/>
            <a:t>Take </a:t>
          </a:r>
          <a:r>
            <a:rPr lang="en-US" sz="1400" b="1" kern="1200"/>
            <a:t>a</a:t>
          </a:r>
          <a:r>
            <a:rPr lang="en-US" sz="1400" kern="1200"/>
            <a:t> from the front of the deque and check its neighbors (</a:t>
          </a:r>
          <a:r>
            <a:rPr lang="en-US" sz="1400" b="1" kern="1200"/>
            <a:t>b</a:t>
          </a:r>
          <a:r>
            <a:rPr lang="en-US" sz="1400" kern="1200"/>
            <a:t> and </a:t>
          </a:r>
          <a:r>
            <a:rPr lang="en-US" sz="1400" b="1" kern="1200"/>
            <a:t>c</a:t>
          </a:r>
          <a:r>
            <a:rPr lang="en-US" sz="1400" kern="1200"/>
            <a:t>) </a:t>
          </a:r>
          <a:r>
            <a:rPr lang="en-US" sz="1400" b="1" kern="1200">
              <a:sym typeface="Wingdings" panose="05000000000000000000" pitchFamily="2" charset="2"/>
            </a:rPr>
            <a:t></a:t>
          </a:r>
          <a:r>
            <a:rPr lang="en-US" sz="1400" b="1" kern="1200"/>
            <a:t> </a:t>
          </a:r>
          <a:r>
            <a:rPr lang="en-US" sz="1400" kern="1200"/>
            <a:t>Since they haven't been visited, we add them to the back of the deque and mark them as visited </a:t>
          </a:r>
          <a:r>
            <a:rPr lang="en-US" sz="1400" b="1" kern="1200">
              <a:sym typeface="Wingdings" panose="05000000000000000000" pitchFamily="2" charset="2"/>
            </a:rPr>
            <a:t></a:t>
          </a:r>
          <a:r>
            <a:rPr lang="en-US" sz="1400" kern="1200"/>
            <a:t> </a:t>
          </a:r>
          <a:r>
            <a:rPr lang="en-US" sz="1400" b="1" kern="1200"/>
            <a:t>Deque = [b, c]</a:t>
          </a:r>
          <a:endParaRPr lang="en-US" sz="1400" kern="1200" dirty="0"/>
        </a:p>
      </dsp:txBody>
      <dsp:txXfrm>
        <a:off x="0" y="1607861"/>
        <a:ext cx="6845765" cy="803930"/>
      </dsp:txXfrm>
    </dsp:sp>
    <dsp:sp modelId="{E171EDAE-2CB3-425B-B2DD-2F17ECC0EE6A}">
      <dsp:nvSpPr>
        <dsp:cNvPr id="0" name=""/>
        <dsp:cNvSpPr/>
      </dsp:nvSpPr>
      <dsp:spPr>
        <a:xfrm>
          <a:off x="0" y="2411792"/>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E048A9-FE02-438A-A00A-9FECCDEB932A}">
      <dsp:nvSpPr>
        <dsp:cNvPr id="0" name=""/>
        <dsp:cNvSpPr/>
      </dsp:nvSpPr>
      <dsp:spPr>
        <a:xfrm>
          <a:off x="0" y="2411792"/>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Process node b </a:t>
          </a:r>
          <a:r>
            <a:rPr lang="en-US" sz="1600" b="1" kern="1200">
              <a:sym typeface="Wingdings" panose="05000000000000000000" pitchFamily="2" charset="2"/>
            </a:rPr>
            <a:t></a:t>
          </a:r>
          <a:r>
            <a:rPr lang="en-US" sz="1600" b="1" kern="1200"/>
            <a:t> </a:t>
          </a:r>
          <a:r>
            <a:rPr lang="en-US" sz="1600" kern="1200"/>
            <a:t>Take </a:t>
          </a:r>
          <a:r>
            <a:rPr lang="en-US" sz="1600" b="1" kern="1200"/>
            <a:t>b</a:t>
          </a:r>
          <a:r>
            <a:rPr lang="en-US" sz="1600" kern="1200"/>
            <a:t> from the front of the deque </a:t>
          </a:r>
          <a:r>
            <a:rPr lang="en-US" sz="1600" b="1" kern="1200">
              <a:sym typeface="Wingdings" panose="05000000000000000000" pitchFamily="2" charset="2"/>
            </a:rPr>
            <a:t></a:t>
          </a:r>
          <a:r>
            <a:rPr lang="en-US" sz="1600" kern="1200"/>
            <a:t> Check its neighbors (</a:t>
          </a:r>
          <a:r>
            <a:rPr lang="en-US" sz="1600" b="1" kern="1200"/>
            <a:t>d</a:t>
          </a:r>
          <a:r>
            <a:rPr lang="en-US" sz="1600" kern="1200"/>
            <a:t> and </a:t>
          </a:r>
          <a:r>
            <a:rPr lang="en-US" sz="1600" b="1" kern="1200"/>
            <a:t>e</a:t>
          </a:r>
          <a:r>
            <a:rPr lang="en-US" sz="1600" kern="1200"/>
            <a:t>)</a:t>
          </a:r>
          <a:r>
            <a:rPr lang="en-US" sz="1600" b="1" kern="1200"/>
            <a:t> </a:t>
          </a:r>
          <a:r>
            <a:rPr lang="en-US" sz="1600" b="1" kern="1200">
              <a:sym typeface="Wingdings" panose="05000000000000000000" pitchFamily="2" charset="2"/>
            </a:rPr>
            <a:t></a:t>
          </a:r>
          <a:r>
            <a:rPr lang="en-US" sz="1600" b="1" kern="1200"/>
            <a:t> </a:t>
          </a:r>
          <a:r>
            <a:rPr lang="en-US" sz="1600" kern="1200"/>
            <a:t>Add </a:t>
          </a:r>
          <a:r>
            <a:rPr lang="en-US" sz="1600" b="1" kern="1200"/>
            <a:t>d</a:t>
          </a:r>
          <a:r>
            <a:rPr lang="en-US" sz="1600" kern="1200"/>
            <a:t> and </a:t>
          </a:r>
          <a:r>
            <a:rPr lang="en-US" sz="1600" b="1" kern="1200"/>
            <a:t>e</a:t>
          </a:r>
          <a:r>
            <a:rPr lang="en-US" sz="1600" kern="1200"/>
            <a:t> to the deque and mark them as visited </a:t>
          </a:r>
          <a:r>
            <a:rPr lang="en-US" sz="1600" b="1" kern="1200">
              <a:sym typeface="Wingdings" panose="05000000000000000000" pitchFamily="2" charset="2"/>
            </a:rPr>
            <a:t></a:t>
          </a:r>
          <a:r>
            <a:rPr lang="en-US" sz="1600" kern="1200"/>
            <a:t> </a:t>
          </a:r>
          <a:r>
            <a:rPr lang="en-US" sz="1600" b="1" kern="1200"/>
            <a:t>Deque = [c, d, e]</a:t>
          </a:r>
          <a:endParaRPr lang="en-US" sz="1600" kern="1200"/>
        </a:p>
      </dsp:txBody>
      <dsp:txXfrm>
        <a:off x="0" y="2411792"/>
        <a:ext cx="6845765" cy="803930"/>
      </dsp:txXfrm>
    </dsp:sp>
    <dsp:sp modelId="{2E935C2F-31C0-408A-8477-F0DA17687701}">
      <dsp:nvSpPr>
        <dsp:cNvPr id="0" name=""/>
        <dsp:cNvSpPr/>
      </dsp:nvSpPr>
      <dsp:spPr>
        <a:xfrm>
          <a:off x="0" y="3215722"/>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4ED900-5233-4CAC-8916-774E242DC26A}">
      <dsp:nvSpPr>
        <dsp:cNvPr id="0" name=""/>
        <dsp:cNvSpPr/>
      </dsp:nvSpPr>
      <dsp:spPr>
        <a:xfrm>
          <a:off x="0" y="3215723"/>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Process node c </a:t>
          </a:r>
          <a:r>
            <a:rPr lang="en-US" sz="1600" b="1" kern="1200" dirty="0">
              <a:sym typeface="Wingdings" panose="05000000000000000000" pitchFamily="2" charset="2"/>
            </a:rPr>
            <a:t></a:t>
          </a:r>
          <a:r>
            <a:rPr lang="en-US" sz="1600" b="1" kern="1200" dirty="0"/>
            <a:t> </a:t>
          </a:r>
          <a:r>
            <a:rPr lang="en-US" sz="1600" kern="1200" dirty="0"/>
            <a:t>Take </a:t>
          </a:r>
          <a:r>
            <a:rPr lang="en-US" sz="1600" b="1" kern="1200" dirty="0"/>
            <a:t>c</a:t>
          </a:r>
          <a:r>
            <a:rPr lang="en-US" sz="1600" kern="1200" dirty="0"/>
            <a:t> from the front of the deque </a:t>
          </a:r>
          <a:r>
            <a:rPr lang="en-US" sz="1600" b="1" kern="1200" dirty="0">
              <a:sym typeface="Wingdings" panose="05000000000000000000" pitchFamily="2" charset="2"/>
            </a:rPr>
            <a:t></a:t>
          </a:r>
          <a:r>
            <a:rPr lang="en-US" sz="1600" kern="1200" dirty="0"/>
            <a:t> Check its neighbor (</a:t>
          </a:r>
          <a:r>
            <a:rPr lang="en-US" sz="1600" b="1" kern="1200" dirty="0"/>
            <a:t>f</a:t>
          </a:r>
          <a:r>
            <a:rPr lang="en-US" sz="1600" kern="1200" dirty="0"/>
            <a:t>) </a:t>
          </a:r>
          <a:r>
            <a:rPr lang="en-US" sz="1600" b="1" kern="1200" dirty="0">
              <a:sym typeface="Wingdings" panose="05000000000000000000" pitchFamily="2" charset="2"/>
            </a:rPr>
            <a:t></a:t>
          </a:r>
          <a:r>
            <a:rPr lang="en-US" sz="1600" kern="1200" dirty="0"/>
            <a:t> Add </a:t>
          </a:r>
          <a:r>
            <a:rPr lang="en-US" sz="1600" b="1" kern="1200" dirty="0"/>
            <a:t>f</a:t>
          </a:r>
          <a:r>
            <a:rPr lang="en-US" sz="1600" kern="1200" dirty="0"/>
            <a:t> to the deque and mark it as visited </a:t>
          </a:r>
          <a:r>
            <a:rPr lang="en-US" sz="1600" b="1" kern="1200" dirty="0">
              <a:sym typeface="Wingdings" panose="05000000000000000000" pitchFamily="2" charset="2"/>
            </a:rPr>
            <a:t></a:t>
          </a:r>
          <a:r>
            <a:rPr lang="en-US" sz="1600" kern="1200" dirty="0"/>
            <a:t> </a:t>
          </a:r>
          <a:r>
            <a:rPr lang="en-US" sz="1600" b="1" kern="1200" dirty="0"/>
            <a:t>Deque = [d, e, f]</a:t>
          </a:r>
          <a:endParaRPr lang="en-US" sz="1600" kern="1200" dirty="0"/>
        </a:p>
      </dsp:txBody>
      <dsp:txXfrm>
        <a:off x="0" y="3215723"/>
        <a:ext cx="6845765" cy="803930"/>
      </dsp:txXfrm>
    </dsp:sp>
    <dsp:sp modelId="{5DB19D29-E1DE-41CC-8B34-68DD44DF4C6B}">
      <dsp:nvSpPr>
        <dsp:cNvPr id="0" name=""/>
        <dsp:cNvSpPr/>
      </dsp:nvSpPr>
      <dsp:spPr>
        <a:xfrm>
          <a:off x="0" y="4019653"/>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10D1BB-D13A-4DC3-A158-7B7EBB7F8A2E}">
      <dsp:nvSpPr>
        <dsp:cNvPr id="0" name=""/>
        <dsp:cNvSpPr/>
      </dsp:nvSpPr>
      <dsp:spPr>
        <a:xfrm>
          <a:off x="0" y="4019653"/>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Process node d </a:t>
          </a:r>
          <a:r>
            <a:rPr lang="en-US" sz="1600" b="1" kern="1200">
              <a:sym typeface="Wingdings" panose="05000000000000000000" pitchFamily="2" charset="2"/>
            </a:rPr>
            <a:t></a:t>
          </a:r>
          <a:r>
            <a:rPr lang="en-US" sz="1600" b="1" kern="1200"/>
            <a:t> </a:t>
          </a:r>
          <a:r>
            <a:rPr lang="en-US" sz="1600" kern="1200"/>
            <a:t>Take </a:t>
          </a:r>
          <a:r>
            <a:rPr lang="en-US" sz="1600" b="1" kern="1200"/>
            <a:t>d</a:t>
          </a:r>
          <a:r>
            <a:rPr lang="en-US" sz="1600" kern="1200"/>
            <a:t> from the front of the deque </a:t>
          </a:r>
          <a:r>
            <a:rPr lang="en-US" sz="1600" b="1" kern="1200">
              <a:sym typeface="Wingdings" panose="05000000000000000000" pitchFamily="2" charset="2"/>
            </a:rPr>
            <a:t></a:t>
          </a:r>
          <a:r>
            <a:rPr lang="en-US" sz="1600" kern="1200"/>
            <a:t> Since </a:t>
          </a:r>
          <a:r>
            <a:rPr lang="en-US" sz="1600" b="1" kern="1200"/>
            <a:t>d</a:t>
          </a:r>
          <a:r>
            <a:rPr lang="en-US" sz="1600" kern="1200"/>
            <a:t> has no unvisited neighbors, we move on </a:t>
          </a:r>
          <a:r>
            <a:rPr lang="en-US" sz="1600" b="1" kern="1200">
              <a:sym typeface="Wingdings" panose="05000000000000000000" pitchFamily="2" charset="2"/>
            </a:rPr>
            <a:t></a:t>
          </a:r>
          <a:r>
            <a:rPr lang="en-US" sz="1600" kern="1200"/>
            <a:t> </a:t>
          </a:r>
          <a:r>
            <a:rPr lang="en-US" sz="1600" b="1" kern="1200"/>
            <a:t>Deque = [e, f]</a:t>
          </a:r>
          <a:endParaRPr lang="en-US" sz="1600" kern="1200"/>
        </a:p>
      </dsp:txBody>
      <dsp:txXfrm>
        <a:off x="0" y="4019653"/>
        <a:ext cx="6845765" cy="803930"/>
      </dsp:txXfrm>
    </dsp:sp>
    <dsp:sp modelId="{7A9BB772-FC12-40EB-87EE-4B1CDC988B7E}">
      <dsp:nvSpPr>
        <dsp:cNvPr id="0" name=""/>
        <dsp:cNvSpPr/>
      </dsp:nvSpPr>
      <dsp:spPr>
        <a:xfrm>
          <a:off x="0" y="4823584"/>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31E07E-4AB1-4365-8079-61AE3FC963B5}">
      <dsp:nvSpPr>
        <dsp:cNvPr id="0" name=""/>
        <dsp:cNvSpPr/>
      </dsp:nvSpPr>
      <dsp:spPr>
        <a:xfrm>
          <a:off x="0" y="4823584"/>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Process node e </a:t>
          </a:r>
          <a:r>
            <a:rPr lang="en-US" sz="1600" b="1" kern="1200">
              <a:sym typeface="Wingdings" panose="05000000000000000000" pitchFamily="2" charset="2"/>
            </a:rPr>
            <a:t></a:t>
          </a:r>
          <a:r>
            <a:rPr lang="en-US" sz="1600" b="1" kern="1200"/>
            <a:t> </a:t>
          </a:r>
          <a:r>
            <a:rPr lang="en-US" sz="1600" kern="1200"/>
            <a:t>Take </a:t>
          </a:r>
          <a:r>
            <a:rPr lang="en-US" sz="1600" b="1" kern="1200"/>
            <a:t>e</a:t>
          </a:r>
          <a:r>
            <a:rPr lang="en-US" sz="1600" kern="1200"/>
            <a:t> from the front of the deque </a:t>
          </a:r>
          <a:r>
            <a:rPr lang="en-US" sz="1600" b="1" kern="1200">
              <a:sym typeface="Wingdings" panose="05000000000000000000" pitchFamily="2" charset="2"/>
            </a:rPr>
            <a:t></a:t>
          </a:r>
          <a:r>
            <a:rPr lang="en-US" sz="1600" kern="1200"/>
            <a:t> Since </a:t>
          </a:r>
          <a:r>
            <a:rPr lang="en-US" sz="1600" b="1" kern="1200"/>
            <a:t>e</a:t>
          </a:r>
          <a:r>
            <a:rPr lang="en-US" sz="1600" kern="1200"/>
            <a:t> has no unvisited neighbors, we move on </a:t>
          </a:r>
          <a:r>
            <a:rPr lang="en-US" sz="1600" b="1" kern="1200">
              <a:sym typeface="Wingdings" panose="05000000000000000000" pitchFamily="2" charset="2"/>
            </a:rPr>
            <a:t></a:t>
          </a:r>
          <a:r>
            <a:rPr lang="en-US" sz="1600" kern="1200"/>
            <a:t> </a:t>
          </a:r>
          <a:r>
            <a:rPr lang="en-US" sz="1600" b="1" kern="1200"/>
            <a:t>Deque = [f]</a:t>
          </a:r>
          <a:endParaRPr lang="en-US" sz="1600" kern="1200"/>
        </a:p>
      </dsp:txBody>
      <dsp:txXfrm>
        <a:off x="0" y="4823584"/>
        <a:ext cx="6845765" cy="803930"/>
      </dsp:txXfrm>
    </dsp:sp>
    <dsp:sp modelId="{7E8EE850-893C-497E-B71B-A0DF91F2EFFF}">
      <dsp:nvSpPr>
        <dsp:cNvPr id="0" name=""/>
        <dsp:cNvSpPr/>
      </dsp:nvSpPr>
      <dsp:spPr>
        <a:xfrm>
          <a:off x="0" y="5627515"/>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FA5087-802C-400E-8643-3EEAD168F0E4}">
      <dsp:nvSpPr>
        <dsp:cNvPr id="0" name=""/>
        <dsp:cNvSpPr/>
      </dsp:nvSpPr>
      <dsp:spPr>
        <a:xfrm>
          <a:off x="0" y="5627515"/>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Process node f </a:t>
          </a:r>
          <a:r>
            <a:rPr lang="en-US" sz="1600" b="1" kern="1200">
              <a:sym typeface="Wingdings" panose="05000000000000000000" pitchFamily="2" charset="2"/>
            </a:rPr>
            <a:t></a:t>
          </a:r>
          <a:r>
            <a:rPr lang="en-US" sz="1600" b="1" kern="1200"/>
            <a:t> </a:t>
          </a:r>
          <a:r>
            <a:rPr lang="en-US" sz="1600" kern="1200"/>
            <a:t>Take </a:t>
          </a:r>
          <a:r>
            <a:rPr lang="en-US" sz="1600" b="1" kern="1200"/>
            <a:t>f</a:t>
          </a:r>
          <a:r>
            <a:rPr lang="en-US" sz="1600" kern="1200"/>
            <a:t> from the front of the deque </a:t>
          </a:r>
          <a:r>
            <a:rPr lang="en-US" sz="1600" b="1" kern="1200">
              <a:sym typeface="Wingdings" panose="05000000000000000000" pitchFamily="2" charset="2"/>
            </a:rPr>
            <a:t></a:t>
          </a:r>
          <a:r>
            <a:rPr lang="en-US" sz="1600" kern="1200"/>
            <a:t> Since </a:t>
          </a:r>
          <a:r>
            <a:rPr lang="en-US" sz="1600" b="1" kern="1200"/>
            <a:t>f</a:t>
          </a:r>
          <a:r>
            <a:rPr lang="en-US" sz="1600" kern="1200"/>
            <a:t> has no unvisited neighbors, we’re done </a:t>
          </a:r>
          <a:r>
            <a:rPr lang="en-US" sz="1600" b="1" kern="1200">
              <a:sym typeface="Wingdings" panose="05000000000000000000" pitchFamily="2" charset="2"/>
            </a:rPr>
            <a:t></a:t>
          </a:r>
          <a:r>
            <a:rPr lang="en-US" sz="1600" kern="1200"/>
            <a:t> </a:t>
          </a:r>
          <a:r>
            <a:rPr lang="en-US" sz="1600" b="1" kern="1200"/>
            <a:t>Deque = </a:t>
          </a:r>
          <a:r>
            <a:rPr lang="en-US" sz="1600" kern="1200"/>
            <a:t>[] </a:t>
          </a:r>
          <a:r>
            <a:rPr lang="en-US" sz="1600" b="1" kern="1200"/>
            <a:t>(empty)</a:t>
          </a:r>
          <a:endParaRPr lang="en-US" sz="1600" kern="1200"/>
        </a:p>
      </dsp:txBody>
      <dsp:txXfrm>
        <a:off x="0" y="5627515"/>
        <a:ext cx="6845765" cy="803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FCF7D-E8BD-4312-897F-E97A7B7DB92E}">
      <dsp:nvSpPr>
        <dsp:cNvPr id="0" name=""/>
        <dsp:cNvSpPr/>
      </dsp:nvSpPr>
      <dsp:spPr>
        <a:xfrm>
          <a:off x="83925" y="113"/>
          <a:ext cx="2941485"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6A6AE-7571-430B-B337-405820D1B13B}">
      <dsp:nvSpPr>
        <dsp:cNvPr id="0" name=""/>
        <dsp:cNvSpPr/>
      </dsp:nvSpPr>
      <dsp:spPr>
        <a:xfrm>
          <a:off x="300945" y="206282"/>
          <a:ext cx="2941485"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IN" sz="1600" kern="1200" dirty="0"/>
            <a:t>Here I use </a:t>
          </a:r>
          <a:r>
            <a:rPr lang="en-IN" sz="1600" b="1" kern="1200" dirty="0"/>
            <a:t>Manhattan Distance </a:t>
          </a:r>
          <a:r>
            <a:rPr lang="en-IN" sz="1600" kern="1200" dirty="0"/>
            <a:t>to calculate the heuristic value of each cell. Let’s suppose: </a:t>
          </a:r>
          <a:endParaRPr lang="en-US" sz="1600" kern="1200" dirty="0"/>
        </a:p>
      </dsp:txBody>
      <dsp:txXfrm>
        <a:off x="337271" y="242608"/>
        <a:ext cx="2868833" cy="1167615"/>
      </dsp:txXfrm>
    </dsp:sp>
    <dsp:sp modelId="{E56CC677-F2E6-4828-B55A-DCCB19151CDF}">
      <dsp:nvSpPr>
        <dsp:cNvPr id="0" name=""/>
        <dsp:cNvSpPr/>
      </dsp:nvSpPr>
      <dsp:spPr>
        <a:xfrm>
          <a:off x="3520917" y="113"/>
          <a:ext cx="3819887"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46A4F2-C34A-40F1-955A-02DB394EA657}">
      <dsp:nvSpPr>
        <dsp:cNvPr id="0" name=""/>
        <dsp:cNvSpPr/>
      </dsp:nvSpPr>
      <dsp:spPr>
        <a:xfrm>
          <a:off x="3737936" y="206282"/>
          <a:ext cx="3819887"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IN" sz="1600" b="1" kern="1200" dirty="0">
              <a:sym typeface="Wingdings" panose="05000000000000000000" pitchFamily="2" charset="2"/>
            </a:rPr>
            <a:t></a:t>
          </a:r>
          <a:r>
            <a:rPr lang="en-IN" sz="1600" b="1" kern="1200" dirty="0"/>
            <a:t> if, {(5, 5) start cell, (1, 1) goal cell}</a:t>
          </a:r>
        </a:p>
        <a:p>
          <a:pPr marL="0" lvl="0" indent="0" algn="just" defTabSz="711200">
            <a:lnSpc>
              <a:spcPct val="90000"/>
            </a:lnSpc>
            <a:spcBef>
              <a:spcPct val="0"/>
            </a:spcBef>
            <a:spcAft>
              <a:spcPct val="35000"/>
            </a:spcAft>
            <a:buNone/>
          </a:pPr>
          <a:r>
            <a:rPr lang="de-DE" sz="1600" kern="1200" dirty="0"/>
            <a:t>= abs(5-1) + abs(5-1) = 4 + 4 =</a:t>
          </a:r>
          <a:r>
            <a:rPr lang="de-DE" sz="1600" b="1" kern="1200" dirty="0"/>
            <a:t> 8</a:t>
          </a:r>
          <a:endParaRPr lang="en-US" sz="1600" kern="1200" dirty="0"/>
        </a:p>
      </dsp:txBody>
      <dsp:txXfrm>
        <a:off x="3774262" y="242608"/>
        <a:ext cx="3747235" cy="1167615"/>
      </dsp:txXfrm>
    </dsp:sp>
    <dsp:sp modelId="{C1386603-D81E-4C61-8927-4305A49A4492}">
      <dsp:nvSpPr>
        <dsp:cNvPr id="0" name=""/>
        <dsp:cNvSpPr/>
      </dsp:nvSpPr>
      <dsp:spPr>
        <a:xfrm>
          <a:off x="7731874" y="113"/>
          <a:ext cx="3819223"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30AC1A-4A39-4663-B1CF-8C04A6B1C2F3}">
      <dsp:nvSpPr>
        <dsp:cNvPr id="0" name=""/>
        <dsp:cNvSpPr/>
      </dsp:nvSpPr>
      <dsp:spPr>
        <a:xfrm>
          <a:off x="7948894" y="206282"/>
          <a:ext cx="3819223"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de-DE" sz="1600" b="1" kern="1200" dirty="0">
              <a:sym typeface="Wingdings" panose="05000000000000000000" pitchFamily="2" charset="2"/>
            </a:rPr>
            <a:t></a:t>
          </a:r>
          <a:r>
            <a:rPr lang="de-DE" sz="1600" b="1" kern="1200" dirty="0"/>
            <a:t> if, {(3, 5)</a:t>
          </a:r>
          <a:r>
            <a:rPr lang="en-IN" sz="1600" b="1" kern="1200" dirty="0"/>
            <a:t> ) start cell, </a:t>
          </a:r>
          <a:r>
            <a:rPr lang="de-DE" sz="1600" b="1" kern="1200" dirty="0"/>
            <a:t>, (1, 1)) </a:t>
          </a:r>
          <a:r>
            <a:rPr lang="en-IN" sz="1600" b="1" kern="1200" dirty="0"/>
            <a:t>goal cell}</a:t>
          </a:r>
        </a:p>
        <a:p>
          <a:pPr marL="0" lvl="0" indent="0" algn="just" defTabSz="711200">
            <a:lnSpc>
              <a:spcPct val="90000"/>
            </a:lnSpc>
            <a:spcBef>
              <a:spcPct val="0"/>
            </a:spcBef>
            <a:spcAft>
              <a:spcPct val="35000"/>
            </a:spcAft>
            <a:buNone/>
          </a:pPr>
          <a:r>
            <a:rPr lang="en-IN" sz="1600" b="1" kern="1200" dirty="0"/>
            <a:t>= </a:t>
          </a:r>
          <a:r>
            <a:rPr lang="en-IN" sz="1600" kern="1200" dirty="0"/>
            <a:t> abs(3 - 1) + abs(5 - 1) = 2 + 4 = </a:t>
          </a:r>
          <a:r>
            <a:rPr lang="en-IN" sz="1600" b="1" kern="1200" dirty="0"/>
            <a:t>6		</a:t>
          </a:r>
          <a:endParaRPr lang="en-US" sz="1600" kern="1200" dirty="0"/>
        </a:p>
      </dsp:txBody>
      <dsp:txXfrm>
        <a:off x="7985220" y="242608"/>
        <a:ext cx="3746571" cy="11676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FCF7D-E8BD-4312-897F-E97A7B7DB92E}">
      <dsp:nvSpPr>
        <dsp:cNvPr id="0" name=""/>
        <dsp:cNvSpPr/>
      </dsp:nvSpPr>
      <dsp:spPr>
        <a:xfrm>
          <a:off x="83925" y="113"/>
          <a:ext cx="2941485"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6A6AE-7571-430B-B337-405820D1B13B}">
      <dsp:nvSpPr>
        <dsp:cNvPr id="0" name=""/>
        <dsp:cNvSpPr/>
      </dsp:nvSpPr>
      <dsp:spPr>
        <a:xfrm>
          <a:off x="300945" y="206282"/>
          <a:ext cx="2941485"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IN" sz="1900" kern="1200" dirty="0"/>
            <a:t>To calculate the heuristic value here I use same Manhattan Distance.</a:t>
          </a:r>
          <a:endParaRPr lang="en-US" sz="1900" kern="1200" dirty="0"/>
        </a:p>
      </dsp:txBody>
      <dsp:txXfrm>
        <a:off x="337271" y="242608"/>
        <a:ext cx="2868833" cy="1167615"/>
      </dsp:txXfrm>
    </dsp:sp>
    <dsp:sp modelId="{E56CC677-F2E6-4828-B55A-DCCB19151CDF}">
      <dsp:nvSpPr>
        <dsp:cNvPr id="0" name=""/>
        <dsp:cNvSpPr/>
      </dsp:nvSpPr>
      <dsp:spPr>
        <a:xfrm>
          <a:off x="3520917" y="113"/>
          <a:ext cx="3819887"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46A4F2-C34A-40F1-955A-02DB394EA657}">
      <dsp:nvSpPr>
        <dsp:cNvPr id="0" name=""/>
        <dsp:cNvSpPr/>
      </dsp:nvSpPr>
      <dsp:spPr>
        <a:xfrm>
          <a:off x="3737936" y="206282"/>
          <a:ext cx="3819887"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b="0" kern="1200" dirty="0">
              <a:sym typeface="Wingdings" panose="05000000000000000000" pitchFamily="2" charset="2"/>
            </a:rPr>
            <a:t>In A* Algorithm the Total Cost(</a:t>
          </a:r>
          <a:r>
            <a:rPr lang="en-US" sz="1900" b="1" kern="1200" dirty="0" err="1">
              <a:sym typeface="Wingdings" panose="05000000000000000000" pitchFamily="2" charset="2"/>
            </a:rPr>
            <a:t>fn</a:t>
          </a:r>
          <a:r>
            <a:rPr lang="en-US" sz="1900" b="0" kern="1200" dirty="0">
              <a:sym typeface="Wingdings" panose="05000000000000000000" pitchFamily="2" charset="2"/>
            </a:rPr>
            <a:t>) = path cost(</a:t>
          </a:r>
          <a:r>
            <a:rPr lang="en-US" sz="1900" b="1" kern="1200" dirty="0" err="1">
              <a:sym typeface="Wingdings" panose="05000000000000000000" pitchFamily="2" charset="2"/>
            </a:rPr>
            <a:t>gn</a:t>
          </a:r>
          <a:r>
            <a:rPr lang="en-US" sz="1900" b="0" kern="1200" dirty="0">
              <a:sym typeface="Wingdings" panose="05000000000000000000" pitchFamily="2" charset="2"/>
            </a:rPr>
            <a:t>) + Heuristic cost(</a:t>
          </a:r>
          <a:r>
            <a:rPr lang="en-US" sz="1900" b="1" kern="1200" dirty="0" err="1">
              <a:sym typeface="Wingdings" panose="05000000000000000000" pitchFamily="2" charset="2"/>
            </a:rPr>
            <a:t>hn</a:t>
          </a:r>
          <a:r>
            <a:rPr lang="en-US" sz="1900" b="0" kern="1200" dirty="0">
              <a:sym typeface="Wingdings" panose="05000000000000000000" pitchFamily="2" charset="2"/>
            </a:rPr>
            <a:t>).</a:t>
          </a:r>
        </a:p>
        <a:p>
          <a:pPr marL="0" lvl="0" indent="0" algn="just" defTabSz="844550">
            <a:lnSpc>
              <a:spcPct val="90000"/>
            </a:lnSpc>
            <a:spcBef>
              <a:spcPct val="0"/>
            </a:spcBef>
            <a:spcAft>
              <a:spcPct val="35000"/>
            </a:spcAft>
            <a:buNone/>
          </a:pPr>
          <a:r>
            <a:rPr lang="en-US" sz="1900" b="1" kern="1200" dirty="0" err="1"/>
            <a:t>fn</a:t>
          </a:r>
          <a:r>
            <a:rPr lang="en-US" sz="1900" b="1" kern="1200" dirty="0"/>
            <a:t> = (</a:t>
          </a:r>
          <a:r>
            <a:rPr lang="en-US" sz="1900" b="1" kern="1200" dirty="0" err="1"/>
            <a:t>gn</a:t>
          </a:r>
          <a:r>
            <a:rPr lang="en-US" sz="1900" b="1" kern="1200" dirty="0"/>
            <a:t> + </a:t>
          </a:r>
          <a:r>
            <a:rPr lang="en-US" sz="1900" b="1" kern="1200" dirty="0" err="1"/>
            <a:t>hn</a:t>
          </a:r>
          <a:r>
            <a:rPr lang="en-US" sz="1900" b="1" kern="1200" dirty="0"/>
            <a:t>)</a:t>
          </a:r>
        </a:p>
      </dsp:txBody>
      <dsp:txXfrm>
        <a:off x="3774262" y="242608"/>
        <a:ext cx="3747235" cy="1167615"/>
      </dsp:txXfrm>
    </dsp:sp>
    <dsp:sp modelId="{C1386603-D81E-4C61-8927-4305A49A4492}">
      <dsp:nvSpPr>
        <dsp:cNvPr id="0" name=""/>
        <dsp:cNvSpPr/>
      </dsp:nvSpPr>
      <dsp:spPr>
        <a:xfrm>
          <a:off x="7731874" y="113"/>
          <a:ext cx="3819223"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30AC1A-4A39-4663-B1CF-8C04A6B1C2F3}">
      <dsp:nvSpPr>
        <dsp:cNvPr id="0" name=""/>
        <dsp:cNvSpPr/>
      </dsp:nvSpPr>
      <dsp:spPr>
        <a:xfrm>
          <a:off x="7948894" y="206282"/>
          <a:ext cx="3819223"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IN" sz="1900" b="0" kern="1200" dirty="0"/>
            <a:t>This including of path cost make the algorithm highly optimistic. </a:t>
          </a:r>
          <a:r>
            <a:rPr lang="en-IN" sz="1900" b="1" kern="1200" dirty="0"/>
            <a:t>		</a:t>
          </a:r>
          <a:endParaRPr lang="en-US" sz="1900" kern="1200" dirty="0"/>
        </a:p>
      </dsp:txBody>
      <dsp:txXfrm>
        <a:off x="7985220" y="242608"/>
        <a:ext cx="3746571" cy="11676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CEE51-2662-444A-A711-59D0F6F0F135}">
      <dsp:nvSpPr>
        <dsp:cNvPr id="0" name=""/>
        <dsp:cNvSpPr/>
      </dsp:nvSpPr>
      <dsp:spPr>
        <a:xfrm>
          <a:off x="0" y="0"/>
          <a:ext cx="5367827" cy="13156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C9E880-E16D-442B-AEF9-A9657621C41D}">
      <dsp:nvSpPr>
        <dsp:cNvPr id="0" name=""/>
        <dsp:cNvSpPr/>
      </dsp:nvSpPr>
      <dsp:spPr>
        <a:xfrm>
          <a:off x="82160" y="332735"/>
          <a:ext cx="786336" cy="7243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4DE8F1-B33A-4370-A150-81A500081467}">
      <dsp:nvSpPr>
        <dsp:cNvPr id="0" name=""/>
        <dsp:cNvSpPr/>
      </dsp:nvSpPr>
      <dsp:spPr>
        <a:xfrm>
          <a:off x="1055824" y="5192"/>
          <a:ext cx="4264505" cy="1316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381" tIns="139381" rIns="139381" bIns="139381" numCol="1" spcCol="1270" anchor="ctr" anchorCtr="0">
          <a:noAutofit/>
        </a:bodyPr>
        <a:lstStyle/>
        <a:p>
          <a:pPr marL="0" lvl="0" indent="0" algn="l" defTabSz="800100">
            <a:lnSpc>
              <a:spcPct val="100000"/>
            </a:lnSpc>
            <a:spcBef>
              <a:spcPct val="0"/>
            </a:spcBef>
            <a:spcAft>
              <a:spcPct val="35000"/>
            </a:spcAft>
            <a:buNone/>
          </a:pPr>
          <a:r>
            <a:rPr lang="en-US" sz="1800" b="1" kern="1200" dirty="0"/>
            <a:t>Scenario 1: </a:t>
          </a:r>
          <a:r>
            <a:rPr lang="en-US" sz="1800" kern="1200" dirty="0"/>
            <a:t>BFS and A* found the same shortest path (189), but BFS explored many more cells. Greedy BFS had a longer path but explored fewer cells.</a:t>
          </a:r>
        </a:p>
      </dsp:txBody>
      <dsp:txXfrm>
        <a:off x="1055824" y="5192"/>
        <a:ext cx="4264505" cy="1316985"/>
      </dsp:txXfrm>
    </dsp:sp>
    <dsp:sp modelId="{1A3EDC82-6906-446F-B398-42BD7DD84CC8}">
      <dsp:nvSpPr>
        <dsp:cNvPr id="0" name=""/>
        <dsp:cNvSpPr/>
      </dsp:nvSpPr>
      <dsp:spPr>
        <a:xfrm>
          <a:off x="0" y="1567198"/>
          <a:ext cx="5367827" cy="13156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B180A4-1E51-49A9-9C8D-15F7489003E0}">
      <dsp:nvSpPr>
        <dsp:cNvPr id="0" name=""/>
        <dsp:cNvSpPr/>
      </dsp:nvSpPr>
      <dsp:spPr>
        <a:xfrm>
          <a:off x="82160" y="1894742"/>
          <a:ext cx="786336" cy="7243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03DDAA-6818-4CF6-B7ED-6D6C36BC8B1A}">
      <dsp:nvSpPr>
        <dsp:cNvPr id="0" name=""/>
        <dsp:cNvSpPr/>
      </dsp:nvSpPr>
      <dsp:spPr>
        <a:xfrm>
          <a:off x="1148522" y="1567198"/>
          <a:ext cx="4079110" cy="1316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381" tIns="139381" rIns="139381" bIns="139381" numCol="1" spcCol="1270" anchor="ctr" anchorCtr="0">
          <a:noAutofit/>
        </a:bodyPr>
        <a:lstStyle/>
        <a:p>
          <a:pPr marL="0" lvl="0" indent="0" algn="l" defTabSz="800100">
            <a:lnSpc>
              <a:spcPct val="100000"/>
            </a:lnSpc>
            <a:spcBef>
              <a:spcPct val="0"/>
            </a:spcBef>
            <a:spcAft>
              <a:spcPct val="35000"/>
            </a:spcAft>
            <a:buNone/>
          </a:pPr>
          <a:r>
            <a:rPr lang="en-US" sz="1800" b="1" kern="1200" dirty="0"/>
            <a:t>Scenario 2: </a:t>
          </a:r>
          <a:r>
            <a:rPr lang="en-US" sz="1800" kern="1200" dirty="0"/>
            <a:t>BFS and A* again had the same path (174), but BFS explored more cells. Greedy BFS had a longer path but explored the fewest cells.</a:t>
          </a:r>
        </a:p>
      </dsp:txBody>
      <dsp:txXfrm>
        <a:off x="1148522" y="1567198"/>
        <a:ext cx="4079110" cy="1316985"/>
      </dsp:txXfrm>
    </dsp:sp>
    <dsp:sp modelId="{E04A6C48-E890-4C01-A098-DE5EF335C0D5}">
      <dsp:nvSpPr>
        <dsp:cNvPr id="0" name=""/>
        <dsp:cNvSpPr/>
      </dsp:nvSpPr>
      <dsp:spPr>
        <a:xfrm>
          <a:off x="0" y="3129204"/>
          <a:ext cx="5367827" cy="13156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7A82E8-F31F-48B7-A451-A002CB0F6590}">
      <dsp:nvSpPr>
        <dsp:cNvPr id="0" name=""/>
        <dsp:cNvSpPr/>
      </dsp:nvSpPr>
      <dsp:spPr>
        <a:xfrm>
          <a:off x="82160" y="3456748"/>
          <a:ext cx="786336" cy="7243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C86823-C81A-4D8E-8135-92D66F246D18}">
      <dsp:nvSpPr>
        <dsp:cNvPr id="0" name=""/>
        <dsp:cNvSpPr/>
      </dsp:nvSpPr>
      <dsp:spPr>
        <a:xfrm>
          <a:off x="1148522" y="3129204"/>
          <a:ext cx="4079110" cy="1316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381" tIns="139381" rIns="139381" bIns="139381" numCol="1" spcCol="1270" anchor="ctr" anchorCtr="0">
          <a:noAutofit/>
        </a:bodyPr>
        <a:lstStyle/>
        <a:p>
          <a:pPr marL="0" lvl="0" indent="0" algn="l" defTabSz="800100">
            <a:lnSpc>
              <a:spcPct val="100000"/>
            </a:lnSpc>
            <a:spcBef>
              <a:spcPct val="0"/>
            </a:spcBef>
            <a:spcAft>
              <a:spcPct val="35000"/>
            </a:spcAft>
            <a:buNone/>
          </a:pPr>
          <a:r>
            <a:rPr lang="en-US" sz="1800" b="1" kern="1200" dirty="0"/>
            <a:t>Scenario 3: </a:t>
          </a:r>
          <a:r>
            <a:rPr lang="en-US" sz="1800" kern="1200" dirty="0"/>
            <a:t>BFS and A* both found the shortest path (83), but BFS explored more cells. Greedy BFS found a longer path with very few explored cells.</a:t>
          </a:r>
        </a:p>
      </dsp:txBody>
      <dsp:txXfrm>
        <a:off x="1148522" y="3129204"/>
        <a:ext cx="4079110" cy="13169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345CE-15E5-4155-9B93-E364662295A9}">
      <dsp:nvSpPr>
        <dsp:cNvPr id="0" name=""/>
        <dsp:cNvSpPr/>
      </dsp:nvSpPr>
      <dsp:spPr>
        <a:xfrm>
          <a:off x="0" y="372105"/>
          <a:ext cx="6831866" cy="25137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0229" tIns="395732" rIns="530229" bIns="135128" numCol="1" spcCol="1270" anchor="t" anchorCtr="0">
          <a:noAutofit/>
        </a:bodyPr>
        <a:lstStyle/>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BFS is exhaustive and guarantees the shortest path but is computationally expensive in terms of explored nodes.</a:t>
          </a:r>
        </a:p>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Greedy BFS is faster but sacrifices optimality, often leading to longer paths.</a:t>
          </a:r>
        </a:p>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A* offers a balanced approach, finding the optimal path efficiently by exploring fewer nodes.</a:t>
          </a:r>
        </a:p>
      </dsp:txBody>
      <dsp:txXfrm>
        <a:off x="0" y="372105"/>
        <a:ext cx="6831866" cy="2513700"/>
      </dsp:txXfrm>
    </dsp:sp>
    <dsp:sp modelId="{F192AA1C-2BC7-4A85-83B1-4719E7615266}">
      <dsp:nvSpPr>
        <dsp:cNvPr id="0" name=""/>
        <dsp:cNvSpPr/>
      </dsp:nvSpPr>
      <dsp:spPr>
        <a:xfrm>
          <a:off x="341593" y="91665"/>
          <a:ext cx="4782306" cy="5608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760" tIns="0" rIns="180760" bIns="0" numCol="1" spcCol="1270" anchor="ctr" anchorCtr="0">
          <a:noAutofit/>
        </a:bodyPr>
        <a:lstStyle/>
        <a:p>
          <a:pPr marL="0" lvl="0" indent="0" algn="l" defTabSz="844550">
            <a:lnSpc>
              <a:spcPct val="90000"/>
            </a:lnSpc>
            <a:spcBef>
              <a:spcPct val="0"/>
            </a:spcBef>
            <a:spcAft>
              <a:spcPct val="35000"/>
            </a:spcAft>
            <a:buNone/>
          </a:pPr>
          <a:r>
            <a:rPr lang="en-US" sz="1900" b="1" kern="1200"/>
            <a:t>1. Conclusion</a:t>
          </a:r>
          <a:endParaRPr lang="en-US" sz="1900" kern="1200" dirty="0"/>
        </a:p>
      </dsp:txBody>
      <dsp:txXfrm>
        <a:off x="368973" y="119045"/>
        <a:ext cx="4727546" cy="506120"/>
      </dsp:txXfrm>
    </dsp:sp>
    <dsp:sp modelId="{7E63A72D-800D-4773-AC71-E81CCAB4EC17}">
      <dsp:nvSpPr>
        <dsp:cNvPr id="0" name=""/>
        <dsp:cNvSpPr/>
      </dsp:nvSpPr>
      <dsp:spPr>
        <a:xfrm>
          <a:off x="0" y="3268846"/>
          <a:ext cx="6831866" cy="3052349"/>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0229" tIns="395732" rIns="530229" bIns="135128" numCol="1" spcCol="1270" anchor="t" anchorCtr="0">
          <a:noAutofit/>
        </a:bodyPr>
        <a:lstStyle/>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Experiment with different heuristics for A*, like Manhattan and Euclidean, to see how they impact performance.</a:t>
          </a:r>
        </a:p>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a:t>Compare BFS, Greedy BFS, and A* with other algorithms like IDDFS (Iterative Deepening DFS) and Dijkstra's Algorithm in different scenarios.</a:t>
          </a:r>
        </a:p>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Explore the impact of obstacles or non-uniform cost grids to add complexity and realism to search problems.</a:t>
          </a:r>
        </a:p>
      </dsp:txBody>
      <dsp:txXfrm>
        <a:off x="0" y="3268846"/>
        <a:ext cx="6831866" cy="3052349"/>
      </dsp:txXfrm>
    </dsp:sp>
    <dsp:sp modelId="{751460CE-DE43-4D95-8090-04ADCA4AABAD}">
      <dsp:nvSpPr>
        <dsp:cNvPr id="0" name=""/>
        <dsp:cNvSpPr/>
      </dsp:nvSpPr>
      <dsp:spPr>
        <a:xfrm>
          <a:off x="341593" y="2988406"/>
          <a:ext cx="4782306" cy="56088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760" tIns="0" rIns="180760" bIns="0" numCol="1" spcCol="1270" anchor="ctr" anchorCtr="0">
          <a:noAutofit/>
        </a:bodyPr>
        <a:lstStyle/>
        <a:p>
          <a:pPr marL="0" lvl="0" indent="0" algn="l" defTabSz="844550">
            <a:lnSpc>
              <a:spcPct val="90000"/>
            </a:lnSpc>
            <a:spcBef>
              <a:spcPct val="0"/>
            </a:spcBef>
            <a:spcAft>
              <a:spcPct val="35000"/>
            </a:spcAft>
            <a:buNone/>
          </a:pPr>
          <a:r>
            <a:rPr lang="en-US" sz="1900" b="1" kern="1200"/>
            <a:t>2. Future Work</a:t>
          </a:r>
          <a:endParaRPr lang="en-US" sz="1900" kern="1200" dirty="0"/>
        </a:p>
      </dsp:txBody>
      <dsp:txXfrm>
        <a:off x="368973" y="3015786"/>
        <a:ext cx="4727546" cy="50612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3B2036-EFDE-42D8-BB57-83EA0550D455}" type="datetimeFigureOut">
              <a:rPr lang="en-IN" smtClean="0"/>
              <a:t>02-01-2025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13FB69-FDB5-4197-976D-83A95753A0DD}" type="slidenum">
              <a:rPr lang="en-IN" smtClean="0"/>
              <a:t>‹#›</a:t>
            </a:fld>
            <a:endParaRPr lang="en-IN"/>
          </a:p>
        </p:txBody>
      </p:sp>
    </p:spTree>
    <p:extLst>
      <p:ext uri="{BB962C8B-B14F-4D97-AF65-F5344CB8AC3E}">
        <p14:creationId xmlns:p14="http://schemas.microsoft.com/office/powerpoint/2010/main" val="2823549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13FB69-FDB5-4197-976D-83A95753A0DD}" type="slidenum">
              <a:rPr lang="en-IN" smtClean="0"/>
              <a:t>8</a:t>
            </a:fld>
            <a:endParaRPr lang="en-IN"/>
          </a:p>
        </p:txBody>
      </p:sp>
    </p:spTree>
    <p:extLst>
      <p:ext uri="{BB962C8B-B14F-4D97-AF65-F5344CB8AC3E}">
        <p14:creationId xmlns:p14="http://schemas.microsoft.com/office/powerpoint/2010/main" val="3769369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4B93-8ADC-BE12-4F15-5DB24A5D99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FEB1466-762B-DB55-6CD4-05DA39CA33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549D3D-0398-1C9D-E0C0-3D30C1548FD5}"/>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5" name="Footer Placeholder 4">
            <a:extLst>
              <a:ext uri="{FF2B5EF4-FFF2-40B4-BE49-F238E27FC236}">
                <a16:creationId xmlns:a16="http://schemas.microsoft.com/office/drawing/2014/main" id="{77D097DE-9971-2564-5156-DFF7B9A621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413C13-488D-F2C1-D05F-4DF811E7CE4F}"/>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140606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AA314-3A4F-C670-2670-95CE3E18624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4B46D9-7B4B-8E12-0C07-58BB0F3CCB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3E9117-B9EA-D727-2989-B8C83983410D}"/>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5" name="Footer Placeholder 4">
            <a:extLst>
              <a:ext uri="{FF2B5EF4-FFF2-40B4-BE49-F238E27FC236}">
                <a16:creationId xmlns:a16="http://schemas.microsoft.com/office/drawing/2014/main" id="{FEF91E9C-C303-5DE7-AA8C-B2FF67A1D4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25C931-2C42-7320-9343-85642A6B819F}"/>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61537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99354B-FDFD-83BA-BABF-5E47AD9890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8BCA647-4C18-254C-6890-EB1652580F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479CDE-F2EC-AF30-9928-A4CD47FA2FA8}"/>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5" name="Footer Placeholder 4">
            <a:extLst>
              <a:ext uri="{FF2B5EF4-FFF2-40B4-BE49-F238E27FC236}">
                <a16:creationId xmlns:a16="http://schemas.microsoft.com/office/drawing/2014/main" id="{EFEBE0F2-0B54-02CD-3601-1FB00B6B55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8BB29F-FD19-AE84-AF38-CEEA270D35C2}"/>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902316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B4E6-587B-6F88-8FA8-DCDA4022B83D}"/>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D90281-0FC3-629C-3CE5-B17C6DCC4B2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57F36C-52D3-3EB8-E46E-0DF1F8856EDB}"/>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5" name="Footer Placeholder 4">
            <a:extLst>
              <a:ext uri="{FF2B5EF4-FFF2-40B4-BE49-F238E27FC236}">
                <a16:creationId xmlns:a16="http://schemas.microsoft.com/office/drawing/2014/main" id="{CE6325A3-38D1-165D-4631-395B163CEA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64017F-CB94-0FEC-8CBF-FF296DD73F21}"/>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1290484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6CE18-D047-29F2-513C-60080384AC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7AB538-0CDD-8C7D-85CF-55DFC1E5A4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78C743-A817-1166-673F-81BF92DBC669}"/>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5" name="Footer Placeholder 4">
            <a:extLst>
              <a:ext uri="{FF2B5EF4-FFF2-40B4-BE49-F238E27FC236}">
                <a16:creationId xmlns:a16="http://schemas.microsoft.com/office/drawing/2014/main" id="{0E666611-370F-0271-000F-7E5D86DF7B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B15469-065F-9244-1C3B-69631D3104EA}"/>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723305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BEC72-E9A5-0B95-E954-C452A0F90F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C03B991-7FEA-C956-F294-3D161EFD5D4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076FAB-1329-ED0D-012D-33D880C1EDB4}"/>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5" name="Footer Placeholder 4">
            <a:extLst>
              <a:ext uri="{FF2B5EF4-FFF2-40B4-BE49-F238E27FC236}">
                <a16:creationId xmlns:a16="http://schemas.microsoft.com/office/drawing/2014/main" id="{45F0A753-22A0-2D12-A5C4-ADC9F591E3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308E6E-E03E-F615-D991-E23911C7445C}"/>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816658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B6191-02BA-3796-93C0-7D7B5B0303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6D6179-3B59-4998-0198-40C4336D30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B0721CC-EE63-784C-398E-02806AE8C8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2525D9A-DB10-CB1D-2371-6114CFFC8E9E}"/>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6" name="Footer Placeholder 5">
            <a:extLst>
              <a:ext uri="{FF2B5EF4-FFF2-40B4-BE49-F238E27FC236}">
                <a16:creationId xmlns:a16="http://schemas.microsoft.com/office/drawing/2014/main" id="{1BE0DE4D-2355-C705-CF8C-15681E9358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1E57D6-D5E9-FE06-52EF-6E3EBABEBC82}"/>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294094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A9013-B12E-C996-7D6D-1CA189032FB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B1A6FB-9EB7-A255-BD0E-3D2A4D0763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034687-F5D9-0503-0D44-3D993E9E31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E1F39FB-C738-9F40-226F-4D0FA21376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E988BD-5ADC-F207-AB3B-E860EA196E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AEF193B-D282-35A9-2390-F474E3555F09}"/>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8" name="Footer Placeholder 7">
            <a:extLst>
              <a:ext uri="{FF2B5EF4-FFF2-40B4-BE49-F238E27FC236}">
                <a16:creationId xmlns:a16="http://schemas.microsoft.com/office/drawing/2014/main" id="{A8E67639-BE18-4796-2EBD-86CFC646B93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474C245-16A6-5F74-2E7F-809704C0B20D}"/>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1881768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DF9A-7D54-1413-5A16-A977921623F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135885-A506-D68D-0832-F4AA80C7B673}"/>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4" name="Footer Placeholder 3">
            <a:extLst>
              <a:ext uri="{FF2B5EF4-FFF2-40B4-BE49-F238E27FC236}">
                <a16:creationId xmlns:a16="http://schemas.microsoft.com/office/drawing/2014/main" id="{831EBFEA-DF79-0CB6-F4A5-53891186766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286985D-1C2D-8EEC-2D16-998ACD3C18DC}"/>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298660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0C4FCC-92E5-EC71-A799-8BF656A1E4D6}"/>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3" name="Footer Placeholder 2">
            <a:extLst>
              <a:ext uri="{FF2B5EF4-FFF2-40B4-BE49-F238E27FC236}">
                <a16:creationId xmlns:a16="http://schemas.microsoft.com/office/drawing/2014/main" id="{C406BE96-AEE8-A1C4-0FAB-D61699309B5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8F4825B-7CBE-4559-9DA6-AC13DF0C5001}"/>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4275852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13D6-D825-C38B-AAA9-40912ADA8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A4236ED-177B-E7B1-86F8-E51989F204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9030563-70E7-FAC7-3AF0-D91E131AD2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DBC611-B792-F157-7894-6F6541E6F116}"/>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6" name="Footer Placeholder 5">
            <a:extLst>
              <a:ext uri="{FF2B5EF4-FFF2-40B4-BE49-F238E27FC236}">
                <a16:creationId xmlns:a16="http://schemas.microsoft.com/office/drawing/2014/main" id="{F74ECB5A-E99F-C5C8-BBA5-18D5058A54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53B682-1B58-CFEF-D2B4-EAA74BD14D64}"/>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995834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2C12-6D01-8EFB-D0E1-7CC5C2F833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B8F7949-C362-5E2B-1F33-49E7BCE4C4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041987-D606-FDDB-4E09-F829BBD0B4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8B810D-8F02-899E-B414-3B07FC4C71E4}"/>
              </a:ext>
            </a:extLst>
          </p:cNvPr>
          <p:cNvSpPr>
            <a:spLocks noGrp="1"/>
          </p:cNvSpPr>
          <p:nvPr>
            <p:ph type="dt" sz="half" idx="10"/>
          </p:nvPr>
        </p:nvSpPr>
        <p:spPr/>
        <p:txBody>
          <a:bodyPr/>
          <a:lstStyle/>
          <a:p>
            <a:fld id="{6072C6BD-8F68-4967-9D4A-BB3FD3FFDF31}" type="datetimeFigureOut">
              <a:rPr lang="en-IN" smtClean="0"/>
              <a:t>02-01-2025</a:t>
            </a:fld>
            <a:endParaRPr lang="en-IN"/>
          </a:p>
        </p:txBody>
      </p:sp>
      <p:sp>
        <p:nvSpPr>
          <p:cNvPr id="6" name="Footer Placeholder 5">
            <a:extLst>
              <a:ext uri="{FF2B5EF4-FFF2-40B4-BE49-F238E27FC236}">
                <a16:creationId xmlns:a16="http://schemas.microsoft.com/office/drawing/2014/main" id="{6D835691-ADF2-4F8F-C1E5-798F171863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D0D973-CEFB-6C25-8996-45FAC3B08FE6}"/>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587029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6BD162-3D5C-DFED-A25B-C715A07D10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FFDAD17-D93C-3F11-2239-D8DCBF635F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D220EF-B5A3-C1B8-E060-58195F20E5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72C6BD-8F68-4967-9D4A-BB3FD3FFDF31}" type="datetimeFigureOut">
              <a:rPr lang="en-IN" smtClean="0"/>
              <a:t>02-01-2025</a:t>
            </a:fld>
            <a:endParaRPr lang="en-IN"/>
          </a:p>
        </p:txBody>
      </p:sp>
      <p:sp>
        <p:nvSpPr>
          <p:cNvPr id="5" name="Footer Placeholder 4">
            <a:extLst>
              <a:ext uri="{FF2B5EF4-FFF2-40B4-BE49-F238E27FC236}">
                <a16:creationId xmlns:a16="http://schemas.microsoft.com/office/drawing/2014/main" id="{BDE4AAEF-B8D6-10FB-E79A-B923FB9DF9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3809D6F-8FFC-1871-1F73-18E8138D7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F8BE96-4355-47AF-9D42-2F04964782DF}" type="slidenum">
              <a:rPr lang="en-IN" smtClean="0"/>
              <a:t>‹#›</a:t>
            </a:fld>
            <a:endParaRPr lang="en-IN"/>
          </a:p>
        </p:txBody>
      </p:sp>
    </p:spTree>
    <p:extLst>
      <p:ext uri="{BB962C8B-B14F-4D97-AF65-F5344CB8AC3E}">
        <p14:creationId xmlns:p14="http://schemas.microsoft.com/office/powerpoint/2010/main" val="2132105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clementmihailescu.github.io/Pathfinding-Visualizer/" TargetMode="External"/><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clementmihailescu.github.io/Pathfinding-Visualizer/" TargetMode="External"/><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clementmihailescu.github.io/Pathfinding-Visualizer/" TargetMode="External"/><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8.png"/><Relationship Id="rId7" Type="http://schemas.openxmlformats.org/officeDocument/2006/relationships/diagramQuickStyle" Target="../diagrams/quickStyle2.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9.pn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descr="Wooden brown maze">
            <a:extLst>
              <a:ext uri="{FF2B5EF4-FFF2-40B4-BE49-F238E27FC236}">
                <a16:creationId xmlns:a16="http://schemas.microsoft.com/office/drawing/2014/main" id="{005593B5-D4B0-46DE-5B33-731CA28A9A76}"/>
              </a:ext>
            </a:extLst>
          </p:cNvPr>
          <p:cNvPicPr>
            <a:picLocks noChangeAspect="1"/>
          </p:cNvPicPr>
          <p:nvPr/>
        </p:nvPicPr>
        <p:blipFill>
          <a:blip r:embed="rId2"/>
          <a:srcRect t="17344" b="18697"/>
          <a:stretch/>
        </p:blipFill>
        <p:spPr>
          <a:xfrm>
            <a:off x="4267201" y="10"/>
            <a:ext cx="7924800" cy="3383270"/>
          </a:xfrm>
          <a:prstGeom prst="rect">
            <a:avLst/>
          </a:prstGeom>
        </p:spPr>
      </p:pic>
      <p:sp useBgFill="1">
        <p:nvSpPr>
          <p:cNvPr id="89" name="Freeform: Shape 88">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4272" cy="68580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0E81499-6FC3-00CB-1E90-BF0E96448A69}"/>
              </a:ext>
            </a:extLst>
          </p:cNvPr>
          <p:cNvSpPr>
            <a:spLocks noGrp="1"/>
          </p:cNvSpPr>
          <p:nvPr>
            <p:ph type="ctrTitle"/>
          </p:nvPr>
        </p:nvSpPr>
        <p:spPr>
          <a:xfrm>
            <a:off x="175637" y="127820"/>
            <a:ext cx="4088515" cy="3028336"/>
          </a:xfrm>
        </p:spPr>
        <p:txBody>
          <a:bodyPr vert="horz" lIns="91440" tIns="45720" rIns="91440" bIns="45720" rtlCol="0" anchor="b">
            <a:noAutofit/>
          </a:bodyPr>
          <a:lstStyle/>
          <a:p>
            <a:r>
              <a:rPr lang="en-US" sz="5400" b="1" kern="1200" dirty="0">
                <a:solidFill>
                  <a:schemeClr val="tx1"/>
                </a:solidFill>
                <a:latin typeface="+mj-lt"/>
                <a:ea typeface="+mj-ea"/>
                <a:cs typeface="+mj-cs"/>
              </a:rPr>
              <a:t>A Comparative Study </a:t>
            </a:r>
            <a:r>
              <a:rPr lang="en-US" sz="5400" b="1" dirty="0"/>
              <a:t>of </a:t>
            </a:r>
            <a:r>
              <a:rPr lang="en-US" sz="5400" b="1" kern="1200" dirty="0">
                <a:solidFill>
                  <a:schemeClr val="tx1"/>
                </a:solidFill>
                <a:latin typeface="+mj-lt"/>
                <a:ea typeface="+mj-ea"/>
                <a:cs typeface="+mj-cs"/>
              </a:rPr>
              <a:t>Solving Maze</a:t>
            </a:r>
          </a:p>
        </p:txBody>
      </p:sp>
      <p:sp>
        <p:nvSpPr>
          <p:cNvPr id="6" name="TextBox 5">
            <a:extLst>
              <a:ext uri="{FF2B5EF4-FFF2-40B4-BE49-F238E27FC236}">
                <a16:creationId xmlns:a16="http://schemas.microsoft.com/office/drawing/2014/main" id="{412B89BB-8C0A-CDB2-40C1-4BB45C67C833}"/>
              </a:ext>
            </a:extLst>
          </p:cNvPr>
          <p:cNvSpPr txBox="1"/>
          <p:nvPr/>
        </p:nvSpPr>
        <p:spPr>
          <a:xfrm>
            <a:off x="2049353" y="3747664"/>
            <a:ext cx="7101939" cy="1756039"/>
          </a:xfrm>
          <a:prstGeom prst="rect">
            <a:avLst/>
          </a:prstGeom>
        </p:spPr>
        <p:txBody>
          <a:bodyPr vert="horz" lIns="91440" tIns="45720" rIns="91440" bIns="45720" rtlCol="0">
            <a:normAutofit fontScale="85000" lnSpcReduction="20000"/>
          </a:bodyPr>
          <a:lstStyle/>
          <a:p>
            <a:pPr algn="just">
              <a:lnSpc>
                <a:spcPct val="90000"/>
              </a:lnSpc>
              <a:spcBef>
                <a:spcPts val="1000"/>
              </a:spcBef>
            </a:pPr>
            <a:r>
              <a:rPr lang="en-US" sz="3200" b="1" kern="1200" dirty="0">
                <a:solidFill>
                  <a:schemeClr val="tx1"/>
                </a:solidFill>
                <a:latin typeface="+mn-lt"/>
                <a:ea typeface="+mn-ea"/>
                <a:cs typeface="+mn-cs"/>
              </a:rPr>
              <a:t>The path-finding algorithms are:</a:t>
            </a:r>
          </a:p>
          <a:p>
            <a:pPr marL="971550" lvl="1" indent="-514350" algn="just">
              <a:lnSpc>
                <a:spcPct val="90000"/>
              </a:lnSpc>
              <a:spcBef>
                <a:spcPts val="1000"/>
              </a:spcBef>
              <a:buAutoNum type="arabicPeriod"/>
            </a:pPr>
            <a:r>
              <a:rPr lang="en-US" sz="3200" b="1" kern="1200" dirty="0">
                <a:solidFill>
                  <a:schemeClr val="tx1"/>
                </a:solidFill>
                <a:latin typeface="+mj-lt"/>
                <a:ea typeface="+mj-ea"/>
                <a:cs typeface="+mj-cs"/>
              </a:rPr>
              <a:t>BFS</a:t>
            </a:r>
          </a:p>
          <a:p>
            <a:pPr marL="971550" lvl="1" indent="-514350" algn="just">
              <a:lnSpc>
                <a:spcPct val="90000"/>
              </a:lnSpc>
              <a:spcBef>
                <a:spcPts val="1000"/>
              </a:spcBef>
              <a:buAutoNum type="arabicPeriod"/>
            </a:pPr>
            <a:r>
              <a:rPr lang="en-US" sz="3200" b="1" kern="1200" dirty="0">
                <a:solidFill>
                  <a:schemeClr val="tx1"/>
                </a:solidFill>
                <a:latin typeface="+mj-lt"/>
                <a:ea typeface="+mj-ea"/>
                <a:cs typeface="+mj-cs"/>
              </a:rPr>
              <a:t>A*</a:t>
            </a:r>
          </a:p>
          <a:p>
            <a:pPr marL="971550" lvl="1" indent="-514350" algn="just">
              <a:lnSpc>
                <a:spcPct val="90000"/>
              </a:lnSpc>
              <a:spcBef>
                <a:spcPts val="1000"/>
              </a:spcBef>
              <a:buAutoNum type="arabicPeriod"/>
            </a:pPr>
            <a:r>
              <a:rPr lang="en-US" sz="3200" b="1" kern="1200" dirty="0" err="1">
                <a:solidFill>
                  <a:schemeClr val="tx1"/>
                </a:solidFill>
                <a:latin typeface="+mj-lt"/>
                <a:ea typeface="+mj-ea"/>
                <a:cs typeface="+mj-cs"/>
              </a:rPr>
              <a:t>Greedy_BFS</a:t>
            </a:r>
            <a:endParaRPr lang="en-US" sz="3200" kern="1200" dirty="0">
              <a:solidFill>
                <a:schemeClr val="tx1"/>
              </a:solidFill>
              <a:latin typeface="+mn-lt"/>
              <a:ea typeface="+mn-ea"/>
              <a:cs typeface="+mn-cs"/>
            </a:endParaRPr>
          </a:p>
        </p:txBody>
      </p:sp>
      <p:sp>
        <p:nvSpPr>
          <p:cNvPr id="4" name="TextBox 3">
            <a:extLst>
              <a:ext uri="{FF2B5EF4-FFF2-40B4-BE49-F238E27FC236}">
                <a16:creationId xmlns:a16="http://schemas.microsoft.com/office/drawing/2014/main" id="{37B98E52-4E64-398E-F230-363CF2BB6BC9}"/>
              </a:ext>
            </a:extLst>
          </p:cNvPr>
          <p:cNvSpPr txBox="1"/>
          <p:nvPr/>
        </p:nvSpPr>
        <p:spPr>
          <a:xfrm>
            <a:off x="7721600" y="5134800"/>
            <a:ext cx="4296411" cy="1516639"/>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2400" dirty="0"/>
              <a:t>Krishna Gopal Sharma</a:t>
            </a:r>
          </a:p>
          <a:p>
            <a:pPr>
              <a:lnSpc>
                <a:spcPct val="90000"/>
              </a:lnSpc>
              <a:spcAft>
                <a:spcPts val="600"/>
              </a:spcAft>
            </a:pPr>
            <a:r>
              <a:rPr lang="en-US" sz="2400" dirty="0"/>
              <a:t>S3454618</a:t>
            </a:r>
          </a:p>
          <a:p>
            <a:pPr>
              <a:lnSpc>
                <a:spcPct val="90000"/>
              </a:lnSpc>
              <a:spcAft>
                <a:spcPts val="600"/>
              </a:spcAft>
            </a:pPr>
            <a:r>
              <a:rPr lang="en-US" sz="2400" dirty="0"/>
              <a:t>Artificial Intelligence Foundations</a:t>
            </a:r>
          </a:p>
          <a:p>
            <a:pPr>
              <a:lnSpc>
                <a:spcPct val="90000"/>
              </a:lnSpc>
              <a:spcAft>
                <a:spcPts val="600"/>
              </a:spcAft>
            </a:pPr>
            <a:r>
              <a:rPr lang="en-US" sz="2400" dirty="0"/>
              <a:t>CIS4049</a:t>
            </a:r>
          </a:p>
        </p:txBody>
      </p:sp>
    </p:spTree>
    <p:extLst>
      <p:ext uri="{BB962C8B-B14F-4D97-AF65-F5344CB8AC3E}">
        <p14:creationId xmlns:p14="http://schemas.microsoft.com/office/powerpoint/2010/main" val="199620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B73AB-BAB6-CCE3-84FA-B46490DB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02C965-78B1-2258-7DBF-3B64AD8B0539}"/>
              </a:ext>
            </a:extLst>
          </p:cNvPr>
          <p:cNvSpPr>
            <a:spLocks noGrp="1"/>
          </p:cNvSpPr>
          <p:nvPr>
            <p:ph type="title"/>
          </p:nvPr>
        </p:nvSpPr>
        <p:spPr>
          <a:xfrm>
            <a:off x="119085" y="150608"/>
            <a:ext cx="8735547" cy="598990"/>
          </a:xfrm>
        </p:spPr>
        <p:txBody>
          <a:bodyPr vert="horz" lIns="91440" tIns="45720" rIns="91440" bIns="45720" rtlCol="0" anchor="b">
            <a:normAutofit/>
          </a:bodyPr>
          <a:lstStyle/>
          <a:p>
            <a:pPr algn="ctr"/>
            <a:r>
              <a:rPr lang="en-US" sz="3200" kern="1200" dirty="0">
                <a:latin typeface="+mj-lt"/>
                <a:ea typeface="+mj-ea"/>
                <a:cs typeface="+mj-cs"/>
              </a:rPr>
              <a:t>A* Search Algorithm Explanation</a:t>
            </a:r>
          </a:p>
        </p:txBody>
      </p:sp>
      <p:pic>
        <p:nvPicPr>
          <p:cNvPr id="10" name="Picture 9" descr="A screen shot of a computer program&#10;&#10;Description automatically generated">
            <a:extLst>
              <a:ext uri="{FF2B5EF4-FFF2-40B4-BE49-F238E27FC236}">
                <a16:creationId xmlns:a16="http://schemas.microsoft.com/office/drawing/2014/main" id="{0B2ACE42-3997-971A-0881-71B973C90987}"/>
              </a:ext>
            </a:extLst>
          </p:cNvPr>
          <p:cNvPicPr>
            <a:picLocks noChangeAspect="1"/>
          </p:cNvPicPr>
          <p:nvPr/>
        </p:nvPicPr>
        <p:blipFill>
          <a:blip r:embed="rId2"/>
          <a:stretch>
            <a:fillRect/>
          </a:stretch>
        </p:blipFill>
        <p:spPr>
          <a:xfrm>
            <a:off x="5969376" y="896625"/>
            <a:ext cx="6103538" cy="1256258"/>
          </a:xfrm>
          <a:prstGeom prst="rect">
            <a:avLst/>
          </a:prstGeom>
        </p:spPr>
      </p:pic>
      <p:sp>
        <p:nvSpPr>
          <p:cNvPr id="12" name="TextBox 11">
            <a:extLst>
              <a:ext uri="{FF2B5EF4-FFF2-40B4-BE49-F238E27FC236}">
                <a16:creationId xmlns:a16="http://schemas.microsoft.com/office/drawing/2014/main" id="{2407905A-5370-DA51-3180-B102B5A5EEEB}"/>
              </a:ext>
            </a:extLst>
          </p:cNvPr>
          <p:cNvSpPr txBox="1"/>
          <p:nvPr/>
        </p:nvSpPr>
        <p:spPr>
          <a:xfrm>
            <a:off x="119085" y="4300030"/>
            <a:ext cx="11883861" cy="2000548"/>
          </a:xfrm>
          <a:prstGeom prst="rect">
            <a:avLst/>
          </a:prstGeom>
          <a:noFill/>
        </p:spPr>
        <p:txBody>
          <a:bodyPr wrap="square">
            <a:spAutoFit/>
          </a:bodyPr>
          <a:lstStyle/>
          <a:p>
            <a:pPr algn="just"/>
            <a:r>
              <a:rPr lang="en-US" sz="2800" b="1" dirty="0"/>
              <a:t>How adding (</a:t>
            </a:r>
            <a:r>
              <a:rPr lang="en-US" sz="2800" b="1" dirty="0" err="1"/>
              <a:t>gn</a:t>
            </a:r>
            <a:r>
              <a:rPr lang="en-US" sz="2800" b="1" dirty="0"/>
              <a:t>) and (</a:t>
            </a:r>
            <a:r>
              <a:rPr lang="en-US" sz="2800" b="1" dirty="0" err="1"/>
              <a:t>hn</a:t>
            </a:r>
            <a:r>
              <a:rPr lang="en-US" sz="2800" b="1" dirty="0"/>
              <a:t>) make the A* more optimal algorithm?</a:t>
            </a:r>
          </a:p>
          <a:p>
            <a:pPr lvl="1" algn="just"/>
            <a:r>
              <a:rPr lang="en-US" sz="2400" dirty="0"/>
              <a:t>Well, (</a:t>
            </a:r>
            <a:r>
              <a:rPr lang="en-US" sz="2400" dirty="0" err="1"/>
              <a:t>hn</a:t>
            </a:r>
            <a:r>
              <a:rPr lang="en-US" sz="2400" dirty="0"/>
              <a:t>) means how far the agent is from the goal, and (</a:t>
            </a:r>
            <a:r>
              <a:rPr lang="en-US" sz="2400" dirty="0" err="1"/>
              <a:t>gn</a:t>
            </a:r>
            <a:r>
              <a:rPr lang="en-US" sz="2400" dirty="0"/>
              <a:t>) means how far we had come from start, this cause a balance between fast and cost. In statistic it is known as an </a:t>
            </a:r>
            <a:r>
              <a:rPr lang="en-US" sz="2400" b="1" dirty="0"/>
              <a:t>equilibrium, </a:t>
            </a:r>
            <a:r>
              <a:rPr lang="en-US" sz="2400" dirty="0"/>
              <a:t>where the step are calculating along with the cost of each step to 		reach the goal. That’s make the A* the optimal algorithm.</a:t>
            </a:r>
          </a:p>
        </p:txBody>
      </p:sp>
      <p:graphicFrame>
        <p:nvGraphicFramePr>
          <p:cNvPr id="14" name="TextBox 5">
            <a:extLst>
              <a:ext uri="{FF2B5EF4-FFF2-40B4-BE49-F238E27FC236}">
                <a16:creationId xmlns:a16="http://schemas.microsoft.com/office/drawing/2014/main" id="{F3899403-7AE9-4222-BEEC-D93C52F2C844}"/>
              </a:ext>
            </a:extLst>
          </p:cNvPr>
          <p:cNvGraphicFramePr/>
          <p:nvPr>
            <p:extLst>
              <p:ext uri="{D42A27DB-BD31-4B8C-83A1-F6EECF244321}">
                <p14:modId xmlns:p14="http://schemas.microsoft.com/office/powerpoint/2010/main" val="2991153249"/>
              </p:ext>
            </p:extLst>
          </p:nvPr>
        </p:nvGraphicFramePr>
        <p:xfrm>
          <a:off x="119085" y="2522181"/>
          <a:ext cx="11883861" cy="1446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Straight Connector 16">
            <a:extLst>
              <a:ext uri="{FF2B5EF4-FFF2-40B4-BE49-F238E27FC236}">
                <a16:creationId xmlns:a16="http://schemas.microsoft.com/office/drawing/2014/main" id="{2B8E16F9-CD1B-670B-AE9A-FA36C55B1948}"/>
              </a:ext>
            </a:extLst>
          </p:cNvPr>
          <p:cNvCxnSpPr>
            <a:cxnSpLocks/>
          </p:cNvCxnSpPr>
          <p:nvPr/>
        </p:nvCxnSpPr>
        <p:spPr>
          <a:xfrm flipV="1">
            <a:off x="231494" y="4199127"/>
            <a:ext cx="11771452" cy="1"/>
          </a:xfrm>
          <a:prstGeom prst="line">
            <a:avLst/>
          </a:prstGeom>
          <a:ln w="57150">
            <a:solidFill>
              <a:schemeClr val="tx2">
                <a:lumMod val="75000"/>
                <a:lumOff val="25000"/>
              </a:schemeClr>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C5CF6AA-8657-3428-B102-66E0DDC1421F}"/>
              </a:ext>
            </a:extLst>
          </p:cNvPr>
          <p:cNvCxnSpPr>
            <a:cxnSpLocks/>
          </p:cNvCxnSpPr>
          <p:nvPr/>
        </p:nvCxnSpPr>
        <p:spPr>
          <a:xfrm flipV="1">
            <a:off x="231494" y="2337531"/>
            <a:ext cx="11771452" cy="1"/>
          </a:xfrm>
          <a:prstGeom prst="line">
            <a:avLst/>
          </a:prstGeom>
          <a:ln w="57150">
            <a:solidFill>
              <a:schemeClr val="tx2">
                <a:lumMod val="75000"/>
                <a:lumOff val="25000"/>
              </a:schemeClr>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6E840975-7A15-4B37-3CD7-2FC6C9C4448B}"/>
              </a:ext>
            </a:extLst>
          </p:cNvPr>
          <p:cNvPicPr>
            <a:picLocks noChangeAspect="1"/>
          </p:cNvPicPr>
          <p:nvPr/>
        </p:nvPicPr>
        <p:blipFill>
          <a:blip r:embed="rId8"/>
          <a:srcRect l="2117" r="6188"/>
          <a:stretch/>
        </p:blipFill>
        <p:spPr>
          <a:xfrm>
            <a:off x="119086" y="887943"/>
            <a:ext cx="5793216" cy="1268760"/>
          </a:xfrm>
          <a:prstGeom prst="rect">
            <a:avLst/>
          </a:prstGeom>
        </p:spPr>
      </p:pic>
    </p:spTree>
    <p:extLst>
      <p:ext uri="{BB962C8B-B14F-4D97-AF65-F5344CB8AC3E}">
        <p14:creationId xmlns:p14="http://schemas.microsoft.com/office/powerpoint/2010/main" val="322277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A8349C-CF6C-1ACF-AD84-B2943D52B892}"/>
            </a:ext>
          </a:extLst>
        </p:cNvPr>
        <p:cNvGrpSpPr/>
        <p:nvPr/>
      </p:nvGrpSpPr>
      <p:grpSpPr>
        <a:xfrm>
          <a:off x="0" y="0"/>
          <a:ext cx="0" cy="0"/>
          <a:chOff x="0" y="0"/>
          <a:chExt cx="0" cy="0"/>
        </a:xfrm>
      </p:grpSpPr>
      <p:sp>
        <p:nvSpPr>
          <p:cNvPr id="38" name="Title 1">
            <a:extLst>
              <a:ext uri="{FF2B5EF4-FFF2-40B4-BE49-F238E27FC236}">
                <a16:creationId xmlns:a16="http://schemas.microsoft.com/office/drawing/2014/main" id="{A522B666-E0A4-DD98-23EB-48F72F2172F1}"/>
              </a:ext>
            </a:extLst>
          </p:cNvPr>
          <p:cNvSpPr>
            <a:spLocks noGrp="1"/>
          </p:cNvSpPr>
          <p:nvPr>
            <p:ph type="title"/>
          </p:nvPr>
        </p:nvSpPr>
        <p:spPr>
          <a:xfrm>
            <a:off x="107645" y="239824"/>
            <a:ext cx="3855720" cy="477806"/>
          </a:xfrm>
        </p:spPr>
        <p:txBody>
          <a:bodyPr vert="horz" lIns="91440" tIns="45720" rIns="91440" bIns="45720" rtlCol="0" anchor="ctr">
            <a:normAutofit fontScale="90000"/>
          </a:bodyPr>
          <a:lstStyle/>
          <a:p>
            <a:r>
              <a:rPr lang="en-US" sz="3600" kern="1200" dirty="0">
                <a:solidFill>
                  <a:schemeClr val="tx2"/>
                </a:solidFill>
                <a:latin typeface="+mj-lt"/>
                <a:ea typeface="+mj-ea"/>
                <a:cs typeface="+mj-cs"/>
              </a:rPr>
              <a:t>Result and Discussion</a:t>
            </a:r>
          </a:p>
        </p:txBody>
      </p:sp>
      <p:graphicFrame>
        <p:nvGraphicFramePr>
          <p:cNvPr id="39" name="Table 38">
            <a:extLst>
              <a:ext uri="{FF2B5EF4-FFF2-40B4-BE49-F238E27FC236}">
                <a16:creationId xmlns:a16="http://schemas.microsoft.com/office/drawing/2014/main" id="{5D0698C4-4BB9-CF50-3EEB-71E178A969BF}"/>
              </a:ext>
            </a:extLst>
          </p:cNvPr>
          <p:cNvGraphicFramePr>
            <a:graphicFrameLocks noGrp="1"/>
          </p:cNvGraphicFramePr>
          <p:nvPr>
            <p:extLst>
              <p:ext uri="{D42A27DB-BD31-4B8C-83A1-F6EECF244321}">
                <p14:modId xmlns:p14="http://schemas.microsoft.com/office/powerpoint/2010/main" val="2027147551"/>
              </p:ext>
            </p:extLst>
          </p:nvPr>
        </p:nvGraphicFramePr>
        <p:xfrm>
          <a:off x="491614" y="2063614"/>
          <a:ext cx="5873172" cy="4268355"/>
        </p:xfrm>
        <a:graphic>
          <a:graphicData uri="http://schemas.openxmlformats.org/drawingml/2006/table">
            <a:tbl>
              <a:tblPr>
                <a:tableStyleId>{5C22544A-7EE6-4342-B048-85BDC9FD1C3A}</a:tableStyleId>
              </a:tblPr>
              <a:tblGrid>
                <a:gridCol w="897073">
                  <a:extLst>
                    <a:ext uri="{9D8B030D-6E8A-4147-A177-3AD203B41FA5}">
                      <a16:colId xmlns:a16="http://schemas.microsoft.com/office/drawing/2014/main" val="2813631332"/>
                    </a:ext>
                  </a:extLst>
                </a:gridCol>
                <a:gridCol w="1374181">
                  <a:extLst>
                    <a:ext uri="{9D8B030D-6E8A-4147-A177-3AD203B41FA5}">
                      <a16:colId xmlns:a16="http://schemas.microsoft.com/office/drawing/2014/main" val="1955144151"/>
                    </a:ext>
                  </a:extLst>
                </a:gridCol>
                <a:gridCol w="1445255">
                  <a:extLst>
                    <a:ext uri="{9D8B030D-6E8A-4147-A177-3AD203B41FA5}">
                      <a16:colId xmlns:a16="http://schemas.microsoft.com/office/drawing/2014/main" val="2785787045"/>
                    </a:ext>
                  </a:extLst>
                </a:gridCol>
                <a:gridCol w="829246">
                  <a:extLst>
                    <a:ext uri="{9D8B030D-6E8A-4147-A177-3AD203B41FA5}">
                      <a16:colId xmlns:a16="http://schemas.microsoft.com/office/drawing/2014/main" val="1906752738"/>
                    </a:ext>
                  </a:extLst>
                </a:gridCol>
                <a:gridCol w="1327417">
                  <a:extLst>
                    <a:ext uri="{9D8B030D-6E8A-4147-A177-3AD203B41FA5}">
                      <a16:colId xmlns:a16="http://schemas.microsoft.com/office/drawing/2014/main" val="769808676"/>
                    </a:ext>
                  </a:extLst>
                </a:gridCol>
              </a:tblGrid>
              <a:tr h="767967">
                <a:tc>
                  <a:txBody>
                    <a:bodyPr/>
                    <a:lstStyle/>
                    <a:p>
                      <a:pPr algn="l" fontAlgn="ctr"/>
                      <a:r>
                        <a:rPr lang="en-IN" sz="1600" b="1" u="none" strike="noStrike" dirty="0">
                          <a:effectLst/>
                        </a:rPr>
                        <a:t>Scenario</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b="1" u="none" strike="noStrike" dirty="0">
                          <a:effectLst/>
                        </a:rPr>
                        <a:t>Algorithms</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b="1" u="none" strike="noStrike" dirty="0">
                          <a:effectLst/>
                        </a:rPr>
                        <a:t>Goal Position (cell No)</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b="1" u="none" strike="noStrike" dirty="0">
                          <a:effectLst/>
                        </a:rPr>
                        <a:t>Path Length</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b="1" u="none" strike="noStrike" kern="1200" dirty="0">
                          <a:solidFill>
                            <a:schemeClr val="dk1"/>
                          </a:solidFill>
                          <a:effectLst/>
                          <a:latin typeface="+mn-lt"/>
                          <a:ea typeface="+mn-ea"/>
                          <a:cs typeface="+mn-cs"/>
                        </a:rPr>
                        <a:t>Exploration</a:t>
                      </a:r>
                      <a:r>
                        <a:rPr lang="en-IN" sz="1400" b="1" u="none" strike="noStrike" dirty="0">
                          <a:effectLst/>
                        </a:rPr>
                        <a:t> </a:t>
                      </a:r>
                      <a:r>
                        <a:rPr lang="en-IN" sz="1600" b="1" u="none" strike="noStrike" dirty="0">
                          <a:effectLst/>
                        </a:rPr>
                        <a:t>Length</a:t>
                      </a:r>
                      <a:endParaRPr lang="en-IN" sz="1400" b="1"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653449069"/>
                  </a:ext>
                </a:extLst>
              </a:tr>
              <a:tr h="388932">
                <a:tc rowSpan="3">
                  <a:txBody>
                    <a:bodyPr/>
                    <a:lstStyle/>
                    <a:p>
                      <a:pPr algn="ctr" fontAlgn="ctr"/>
                      <a:r>
                        <a:rPr lang="en-IN" sz="1600" b="1" u="none" strike="noStrike" dirty="0">
                          <a:effectLst/>
                        </a:rPr>
                        <a:t>1</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BFS</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(1, 1)</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189</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5991</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886263978"/>
                  </a:ext>
                </a:extLst>
              </a:tr>
              <a:tr h="388932">
                <a:tc vMerge="1">
                  <a:txBody>
                    <a:bodyPr/>
                    <a:lstStyle/>
                    <a:p>
                      <a:endParaRPr lang="en-IN"/>
                    </a:p>
                  </a:txBody>
                  <a:tcPr/>
                </a:tc>
                <a:tc>
                  <a:txBody>
                    <a:bodyPr/>
                    <a:lstStyle/>
                    <a:p>
                      <a:pPr algn="ctr" fontAlgn="ctr"/>
                      <a:r>
                        <a:rPr lang="en-IN" sz="1600" u="none" strike="noStrike" dirty="0" err="1">
                          <a:effectLst/>
                        </a:rPr>
                        <a:t>Greedy_BFS</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(1, 1)</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229</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401</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802556646"/>
                  </a:ext>
                </a:extLst>
              </a:tr>
              <a:tr h="388932">
                <a:tc vMerge="1">
                  <a:txBody>
                    <a:bodyPr/>
                    <a:lstStyle/>
                    <a:p>
                      <a:endParaRPr lang="en-IN"/>
                    </a:p>
                  </a:txBody>
                  <a:tcPr/>
                </a:tc>
                <a:tc>
                  <a:txBody>
                    <a:bodyPr/>
                    <a:lstStyle/>
                    <a:p>
                      <a:pPr algn="ctr" fontAlgn="ctr"/>
                      <a:r>
                        <a:rPr lang="en-IN" sz="1600" u="none" strike="noStrike" dirty="0">
                          <a:effectLst/>
                        </a:rPr>
                        <a:t>A*</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(1, 1)</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189</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4264</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198702046"/>
                  </a:ext>
                </a:extLst>
              </a:tr>
              <a:tr h="388932">
                <a:tc rowSpan="3">
                  <a:txBody>
                    <a:bodyPr/>
                    <a:lstStyle/>
                    <a:p>
                      <a:pPr algn="ctr" fontAlgn="ctr"/>
                      <a:r>
                        <a:rPr lang="en-IN" sz="1600" b="1" u="none" strike="noStrike">
                          <a:effectLst/>
                        </a:rPr>
                        <a:t>2</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BFS</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(49, 2)</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174</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5707</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597314508"/>
                  </a:ext>
                </a:extLst>
              </a:tr>
              <a:tr h="388932">
                <a:tc vMerge="1">
                  <a:txBody>
                    <a:bodyPr/>
                    <a:lstStyle/>
                    <a:p>
                      <a:endParaRPr lang="en-IN"/>
                    </a:p>
                  </a:txBody>
                  <a:tcPr/>
                </a:tc>
                <a:tc>
                  <a:txBody>
                    <a:bodyPr/>
                    <a:lstStyle/>
                    <a:p>
                      <a:pPr algn="ctr" fontAlgn="ctr"/>
                      <a:r>
                        <a:rPr lang="en-IN" sz="1600" u="none" strike="noStrike">
                          <a:effectLst/>
                        </a:rPr>
                        <a:t>Greedy_BFS</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(49, 2)</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204</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331</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958403036"/>
                  </a:ext>
                </a:extLst>
              </a:tr>
              <a:tr h="388932">
                <a:tc vMerge="1">
                  <a:txBody>
                    <a:bodyPr/>
                    <a:lstStyle/>
                    <a:p>
                      <a:endParaRPr lang="en-IN"/>
                    </a:p>
                  </a:txBody>
                  <a:tcPr/>
                </a:tc>
                <a:tc>
                  <a:txBody>
                    <a:bodyPr/>
                    <a:lstStyle/>
                    <a:p>
                      <a:pPr algn="ctr" fontAlgn="ctr"/>
                      <a:r>
                        <a:rPr lang="en-IN" sz="1600" u="none" strike="noStrike" dirty="0">
                          <a:effectLst/>
                        </a:rPr>
                        <a:t>A*</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(49, 2)</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174</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2358</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491726537"/>
                  </a:ext>
                </a:extLst>
              </a:tr>
              <a:tr h="388932">
                <a:tc rowSpan="3">
                  <a:txBody>
                    <a:bodyPr/>
                    <a:lstStyle/>
                    <a:p>
                      <a:pPr algn="ctr" fontAlgn="ctr"/>
                      <a:r>
                        <a:rPr lang="en-IN" sz="1600" b="1" u="none" strike="noStrike" dirty="0">
                          <a:effectLst/>
                        </a:rPr>
                        <a:t>3</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BFS</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(1, 119)</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83</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2253</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085299431"/>
                  </a:ext>
                </a:extLst>
              </a:tr>
              <a:tr h="388932">
                <a:tc vMerge="1">
                  <a:txBody>
                    <a:bodyPr/>
                    <a:lstStyle/>
                    <a:p>
                      <a:endParaRPr lang="en-IN"/>
                    </a:p>
                  </a:txBody>
                  <a:tcPr/>
                </a:tc>
                <a:tc>
                  <a:txBody>
                    <a:bodyPr/>
                    <a:lstStyle/>
                    <a:p>
                      <a:pPr algn="ctr" fontAlgn="ctr"/>
                      <a:r>
                        <a:rPr lang="en-IN" sz="1600" u="none" strike="noStrike">
                          <a:effectLst/>
                        </a:rPr>
                        <a:t>Greedy_BFS</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(1, 119)</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101</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152</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746335351"/>
                  </a:ext>
                </a:extLst>
              </a:tr>
              <a:tr h="388932">
                <a:tc vMerge="1">
                  <a:txBody>
                    <a:bodyPr/>
                    <a:lstStyle/>
                    <a:p>
                      <a:endParaRPr lang="en-IN"/>
                    </a:p>
                  </a:txBody>
                  <a:tcPr/>
                </a:tc>
                <a:tc>
                  <a:txBody>
                    <a:bodyPr/>
                    <a:lstStyle/>
                    <a:p>
                      <a:pPr algn="ctr" fontAlgn="ctr"/>
                      <a:r>
                        <a:rPr lang="en-IN" sz="1600" u="none" strike="noStrike">
                          <a:effectLst/>
                        </a:rPr>
                        <a:t>A*</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(1, 119)</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83</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657</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555139491"/>
                  </a:ext>
                </a:extLst>
              </a:tr>
            </a:tbl>
          </a:graphicData>
        </a:graphic>
      </p:graphicFrame>
      <p:sp>
        <p:nvSpPr>
          <p:cNvPr id="41" name="TextBox 40">
            <a:extLst>
              <a:ext uri="{FF2B5EF4-FFF2-40B4-BE49-F238E27FC236}">
                <a16:creationId xmlns:a16="http://schemas.microsoft.com/office/drawing/2014/main" id="{C55B6E75-7A0F-9D38-505A-A3D2BE182514}"/>
              </a:ext>
            </a:extLst>
          </p:cNvPr>
          <p:cNvSpPr txBox="1"/>
          <p:nvPr/>
        </p:nvSpPr>
        <p:spPr>
          <a:xfrm>
            <a:off x="107645" y="717630"/>
            <a:ext cx="11169569" cy="1015663"/>
          </a:xfrm>
          <a:prstGeom prst="rect">
            <a:avLst/>
          </a:prstGeom>
          <a:noFill/>
        </p:spPr>
        <p:txBody>
          <a:bodyPr wrap="square">
            <a:spAutoFit/>
          </a:bodyPr>
          <a:lstStyle/>
          <a:p>
            <a:pPr algn="just"/>
            <a:r>
              <a:rPr lang="en-US" sz="2000" dirty="0"/>
              <a:t>In all three scenarios, A* has given the shortest path and explores fewer cells compared to BFS. BFS finds the shortest path but explores many more cells. Greedy BFS explores the least cells but often gives a longer path.</a:t>
            </a:r>
          </a:p>
        </p:txBody>
      </p:sp>
      <p:graphicFrame>
        <p:nvGraphicFramePr>
          <p:cNvPr id="45" name="TextBox 18">
            <a:extLst>
              <a:ext uri="{FF2B5EF4-FFF2-40B4-BE49-F238E27FC236}">
                <a16:creationId xmlns:a16="http://schemas.microsoft.com/office/drawing/2014/main" id="{CE6DB517-26BB-9786-316B-E9E6633C10C1}"/>
              </a:ext>
            </a:extLst>
          </p:cNvPr>
          <p:cNvGraphicFramePr/>
          <p:nvPr>
            <p:extLst>
              <p:ext uri="{D42A27DB-BD31-4B8C-83A1-F6EECF244321}">
                <p14:modId xmlns:p14="http://schemas.microsoft.com/office/powerpoint/2010/main" val="1231790481"/>
              </p:ext>
            </p:extLst>
          </p:nvPr>
        </p:nvGraphicFramePr>
        <p:xfrm>
          <a:off x="6630687" y="2063615"/>
          <a:ext cx="5367827" cy="44513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9" name="Straight Connector 48">
            <a:extLst>
              <a:ext uri="{FF2B5EF4-FFF2-40B4-BE49-F238E27FC236}">
                <a16:creationId xmlns:a16="http://schemas.microsoft.com/office/drawing/2014/main" id="{0333AA63-5790-CB0B-0985-0C196FEF3D88}"/>
              </a:ext>
            </a:extLst>
          </p:cNvPr>
          <p:cNvCxnSpPr>
            <a:cxnSpLocks/>
          </p:cNvCxnSpPr>
          <p:nvPr/>
        </p:nvCxnSpPr>
        <p:spPr>
          <a:xfrm>
            <a:off x="107645" y="1944547"/>
            <a:ext cx="11890869" cy="0"/>
          </a:xfrm>
          <a:prstGeom prst="line">
            <a:avLst/>
          </a:prstGeom>
          <a:ln w="76200">
            <a:solidFill>
              <a:schemeClr val="accent1">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3562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8"/>
                                        </p:tgtEl>
                                        <p:attrNameLst>
                                          <p:attrName>style.visibility</p:attrName>
                                        </p:attrNameLst>
                                      </p:cBhvr>
                                      <p:to>
                                        <p:strVal val="visible"/>
                                      </p:to>
                                    </p:set>
                                    <p:animEffect transition="in" filter="fade">
                                      <p:cBhvr>
                                        <p:cTn id="7" dur="7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2A78A8-EBEE-BD4A-BC86-6CDD5E000A44}"/>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4D5C4330-C44A-435E-8E7B-CF183E4CB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6B9FAF4-4B18-4D7E-AF38-5EDDA8A6A0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A7BDA10-40A3-1A95-E6FA-B5C8AC7DB6E8}"/>
              </a:ext>
            </a:extLst>
          </p:cNvPr>
          <p:cNvSpPr txBox="1"/>
          <p:nvPr/>
        </p:nvSpPr>
        <p:spPr>
          <a:xfrm>
            <a:off x="6613613" y="4178166"/>
            <a:ext cx="5060773" cy="498006"/>
          </a:xfrm>
          <a:prstGeom prst="rect">
            <a:avLst/>
          </a:prstGeom>
        </p:spPr>
        <p:txBody>
          <a:bodyPr vert="horz" lIns="91440" tIns="45720" rIns="91440" bIns="45720" rtlCol="0" anchor="ctr">
            <a:normAutofit/>
          </a:bodyPr>
          <a:lstStyle/>
          <a:p>
            <a:pPr marR="0">
              <a:lnSpc>
                <a:spcPct val="90000"/>
              </a:lnSpc>
              <a:spcAft>
                <a:spcPts val="800"/>
              </a:spcAft>
            </a:pPr>
            <a:r>
              <a:rPr lang="en-US" sz="2000" dirty="0">
                <a:solidFill>
                  <a:srgbClr val="595959"/>
                </a:solidFill>
                <a:effectLst/>
              </a:rPr>
              <a:t>Path Length Comparison with all 3 Scenarios</a:t>
            </a:r>
          </a:p>
        </p:txBody>
      </p:sp>
      <p:sp>
        <p:nvSpPr>
          <p:cNvPr id="20" name="TextBox 19">
            <a:extLst>
              <a:ext uri="{FF2B5EF4-FFF2-40B4-BE49-F238E27FC236}">
                <a16:creationId xmlns:a16="http://schemas.microsoft.com/office/drawing/2014/main" id="{BDC6D0BC-09EE-F912-579D-9D900F8EFAA0}"/>
              </a:ext>
            </a:extLst>
          </p:cNvPr>
          <p:cNvSpPr txBox="1"/>
          <p:nvPr/>
        </p:nvSpPr>
        <p:spPr>
          <a:xfrm>
            <a:off x="514406" y="4178166"/>
            <a:ext cx="5063980" cy="376065"/>
          </a:xfrm>
          <a:prstGeom prst="rect">
            <a:avLst/>
          </a:prstGeom>
          <a:noFill/>
        </p:spPr>
        <p:txBody>
          <a:bodyPr wrap="square">
            <a:spAutoFit/>
          </a:bodyPr>
          <a:lstStyle/>
          <a:p>
            <a:pPr algn="ctr">
              <a:spcAft>
                <a:spcPts val="600"/>
              </a:spcAft>
            </a:pPr>
            <a:r>
              <a:rPr lang="en-IN" dirty="0">
                <a:effectLst/>
                <a:latin typeface="Arial" panose="020B0604020202020204" pitchFamily="34" charset="0"/>
                <a:ea typeface="Aptos" panose="020B0004020202020204" pitchFamily="34" charset="0"/>
              </a:rPr>
              <a:t>Search Length Comparison with all 3 Scenarios</a:t>
            </a:r>
            <a:endParaRPr lang="en-IN" dirty="0"/>
          </a:p>
        </p:txBody>
      </p:sp>
      <p:pic>
        <p:nvPicPr>
          <p:cNvPr id="26" name="Picture 25" descr="A graph of different colored bars&#10;&#10;Description automatically generated">
            <a:extLst>
              <a:ext uri="{FF2B5EF4-FFF2-40B4-BE49-F238E27FC236}">
                <a16:creationId xmlns:a16="http://schemas.microsoft.com/office/drawing/2014/main" id="{352B2718-35F3-EA7C-73DF-E1BE757009C9}"/>
              </a:ext>
            </a:extLst>
          </p:cNvPr>
          <p:cNvPicPr>
            <a:picLocks noChangeAspect="1"/>
          </p:cNvPicPr>
          <p:nvPr/>
        </p:nvPicPr>
        <p:blipFill rotWithShape="1">
          <a:blip r:embed="rId2"/>
          <a:srcRect t="1234" b="5997"/>
          <a:stretch/>
        </p:blipFill>
        <p:spPr bwMode="auto">
          <a:xfrm>
            <a:off x="6423948" y="104172"/>
            <a:ext cx="5632905" cy="3939164"/>
          </a:xfrm>
          <a:prstGeom prst="rect">
            <a:avLst/>
          </a:prstGeom>
          <a:ln>
            <a:noFill/>
          </a:ln>
          <a:extLst>
            <a:ext uri="{53640926-AAD7-44D8-BBD7-CCE9431645EC}">
              <a14:shadowObscured xmlns:a14="http://schemas.microsoft.com/office/drawing/2010/main"/>
            </a:ext>
          </a:extLst>
        </p:spPr>
      </p:pic>
      <p:pic>
        <p:nvPicPr>
          <p:cNvPr id="28" name="Picture 27" descr="A graph of bar graph&#10;&#10;Description automatically generated with medium confidence">
            <a:extLst>
              <a:ext uri="{FF2B5EF4-FFF2-40B4-BE49-F238E27FC236}">
                <a16:creationId xmlns:a16="http://schemas.microsoft.com/office/drawing/2014/main" id="{C883FF26-5A1B-18D7-B13F-42BAF7D7E9E7}"/>
              </a:ext>
            </a:extLst>
          </p:cNvPr>
          <p:cNvPicPr>
            <a:picLocks noChangeAspect="1"/>
          </p:cNvPicPr>
          <p:nvPr/>
        </p:nvPicPr>
        <p:blipFill rotWithShape="1">
          <a:blip r:embed="rId3"/>
          <a:srcRect t="1800" b="6487"/>
          <a:stretch/>
        </p:blipFill>
        <p:spPr bwMode="auto">
          <a:xfrm>
            <a:off x="0" y="104172"/>
            <a:ext cx="5731510" cy="38785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41552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5408913-B323-422F-B521-2957A5B7F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92" y="0"/>
            <a:ext cx="7299977"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solidFill>
                <a:schemeClr val="tx1"/>
              </a:solidFill>
            </a:endParaRPr>
          </a:p>
        </p:txBody>
      </p:sp>
      <p:pic>
        <p:nvPicPr>
          <p:cNvPr id="9" name="Picture 8" descr="A colorful maze with white lines">
            <a:extLst>
              <a:ext uri="{FF2B5EF4-FFF2-40B4-BE49-F238E27FC236}">
                <a16:creationId xmlns:a16="http://schemas.microsoft.com/office/drawing/2014/main" id="{90C74BA1-658D-B807-0CB1-696841BC9768}"/>
              </a:ext>
            </a:extLst>
          </p:cNvPr>
          <p:cNvPicPr>
            <a:picLocks noChangeAspect="1"/>
          </p:cNvPicPr>
          <p:nvPr/>
        </p:nvPicPr>
        <p:blipFill>
          <a:blip r:embed="rId2"/>
          <a:stretch>
            <a:fillRect/>
          </a:stretch>
        </p:blipFill>
        <p:spPr>
          <a:xfrm>
            <a:off x="2308930" y="79104"/>
            <a:ext cx="9763342" cy="4156938"/>
          </a:xfrm>
          <a:prstGeom prst="rect">
            <a:avLst/>
          </a:prstGeom>
        </p:spPr>
      </p:pic>
      <p:sp>
        <p:nvSpPr>
          <p:cNvPr id="17" name="TextBox 16">
            <a:extLst>
              <a:ext uri="{FF2B5EF4-FFF2-40B4-BE49-F238E27FC236}">
                <a16:creationId xmlns:a16="http://schemas.microsoft.com/office/drawing/2014/main" id="{60E4EB34-5BC6-3A3E-4F9A-DFED92927F05}"/>
              </a:ext>
            </a:extLst>
          </p:cNvPr>
          <p:cNvSpPr txBox="1"/>
          <p:nvPr/>
        </p:nvSpPr>
        <p:spPr>
          <a:xfrm>
            <a:off x="2262630" y="4270767"/>
            <a:ext cx="9809642" cy="473976"/>
          </a:xfrm>
          <a:prstGeom prst="rect">
            <a:avLst/>
          </a:prstGeom>
          <a:noFill/>
        </p:spPr>
        <p:txBody>
          <a:bodyPr wrap="square">
            <a:spAutoFit/>
          </a:bodyPr>
          <a:lstStyle/>
          <a:p>
            <a:pPr marL="0" marR="0" algn="ctr">
              <a:lnSpc>
                <a:spcPct val="107000"/>
              </a:lnSpc>
              <a:spcAft>
                <a:spcPts val="800"/>
              </a:spcAft>
            </a:pPr>
            <a:r>
              <a:rPr lang="en-IN" sz="2400" b="1" kern="100" dirty="0">
                <a:effectLst/>
                <a:latin typeface="Aptos" panose="020B0004020202020204" pitchFamily="34" charset="0"/>
                <a:ea typeface="Aptos" panose="020B0004020202020204" pitchFamily="34" charset="0"/>
                <a:cs typeface="Times New Roman" panose="02020603050405020304" pitchFamily="18" charset="0"/>
              </a:rPr>
              <a:t>Exploration</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 </a:t>
            </a:r>
            <a:r>
              <a:rPr lang="en-IN" sz="2400" b="1" kern="100" dirty="0">
                <a:effectLst/>
                <a:latin typeface="Aptos" panose="020B0004020202020204" pitchFamily="34" charset="0"/>
                <a:ea typeface="Aptos" panose="020B0004020202020204" pitchFamily="34" charset="0"/>
                <a:cs typeface="Times New Roman" panose="02020603050405020304" pitchFamily="18" charset="0"/>
              </a:rPr>
              <a:t>path comparison </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of all algorithms with goal position (1, 1)</a:t>
            </a:r>
          </a:p>
        </p:txBody>
      </p:sp>
      <p:sp>
        <p:nvSpPr>
          <p:cNvPr id="20" name="TextBox 19">
            <a:extLst>
              <a:ext uri="{FF2B5EF4-FFF2-40B4-BE49-F238E27FC236}">
                <a16:creationId xmlns:a16="http://schemas.microsoft.com/office/drawing/2014/main" id="{B1B1410C-FC8F-92B7-F4C0-429B1CE913A3}"/>
              </a:ext>
            </a:extLst>
          </p:cNvPr>
          <p:cNvSpPr txBox="1"/>
          <p:nvPr/>
        </p:nvSpPr>
        <p:spPr>
          <a:xfrm>
            <a:off x="879668" y="77198"/>
            <a:ext cx="1516284" cy="1754326"/>
          </a:xfrm>
          <a:prstGeom prst="rect">
            <a:avLst/>
          </a:prstGeom>
          <a:noFill/>
        </p:spPr>
        <p:txBody>
          <a:bodyPr wrap="square">
            <a:spAutoFit/>
          </a:bodyPr>
          <a:lstStyle/>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a:effectLst/>
                <a:latin typeface="Aptos" panose="020B0004020202020204" pitchFamily="34" charset="0"/>
                <a:ea typeface="Aptos" panose="020B0004020202020204" pitchFamily="34" charset="0"/>
                <a:cs typeface="Times New Roman" panose="02020603050405020304" pitchFamily="18" charset="0"/>
              </a:rPr>
              <a:t>BFS </a:t>
            </a:r>
          </a:p>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a:effectLst/>
                <a:latin typeface="Aptos" panose="020B0004020202020204" pitchFamily="34" charset="0"/>
                <a:ea typeface="Aptos" panose="020B0004020202020204" pitchFamily="34" charset="0"/>
                <a:cs typeface="Times New Roman" panose="02020603050405020304" pitchFamily="18" charset="0"/>
              </a:rPr>
              <a:t> A* </a:t>
            </a:r>
          </a:p>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err="1">
                <a:effectLst/>
                <a:latin typeface="Aptos" panose="020B0004020202020204" pitchFamily="34" charset="0"/>
                <a:ea typeface="Aptos" panose="020B0004020202020204" pitchFamily="34" charset="0"/>
                <a:cs typeface="Times New Roman" panose="02020603050405020304" pitchFamily="18" charset="0"/>
              </a:rPr>
              <a:t>Greedy_BFS</a:t>
            </a:r>
            <a:r>
              <a:rPr lang="en-IN" sz="1800" b="1" dirty="0">
                <a:effectLst/>
                <a:latin typeface="Aptos" panose="020B0004020202020204" pitchFamily="34" charset="0"/>
                <a:ea typeface="Aptos" panose="020B0004020202020204" pitchFamily="34" charset="0"/>
                <a:cs typeface="Times New Roman" panose="02020603050405020304" pitchFamily="18" charset="0"/>
              </a:rPr>
              <a:t> </a:t>
            </a:r>
            <a:endParaRPr lang="en-IN" dirty="0"/>
          </a:p>
        </p:txBody>
      </p:sp>
      <p:sp>
        <p:nvSpPr>
          <p:cNvPr id="22" name="Rectangle 21">
            <a:extLst>
              <a:ext uri="{FF2B5EF4-FFF2-40B4-BE49-F238E27FC236}">
                <a16:creationId xmlns:a16="http://schemas.microsoft.com/office/drawing/2014/main" id="{31AD3353-B70C-FD1F-2A5B-DDC226FC7996}"/>
              </a:ext>
            </a:extLst>
          </p:cNvPr>
          <p:cNvSpPr/>
          <p:nvPr/>
        </p:nvSpPr>
        <p:spPr>
          <a:xfrm>
            <a:off x="171353" y="340354"/>
            <a:ext cx="416689" cy="38196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13CED839-E6FC-EADA-C9FB-F5CD84C9678B}"/>
              </a:ext>
            </a:extLst>
          </p:cNvPr>
          <p:cNvSpPr/>
          <p:nvPr/>
        </p:nvSpPr>
        <p:spPr>
          <a:xfrm>
            <a:off x="171353" y="880488"/>
            <a:ext cx="416689" cy="38196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3F480949-601F-8105-EDDE-3E236366A6F4}"/>
              </a:ext>
            </a:extLst>
          </p:cNvPr>
          <p:cNvSpPr/>
          <p:nvPr/>
        </p:nvSpPr>
        <p:spPr>
          <a:xfrm>
            <a:off x="157522" y="1449559"/>
            <a:ext cx="416689" cy="381965"/>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D5EC0D95-C914-2D88-C94D-D6ECC9BFF8F5}"/>
              </a:ext>
            </a:extLst>
          </p:cNvPr>
          <p:cNvSpPr txBox="1"/>
          <p:nvPr/>
        </p:nvSpPr>
        <p:spPr>
          <a:xfrm>
            <a:off x="574211" y="4670987"/>
            <a:ext cx="11382438" cy="1846659"/>
          </a:xfrm>
          <a:prstGeom prst="rect">
            <a:avLst/>
          </a:prstGeom>
          <a:noFill/>
        </p:spPr>
        <p:txBody>
          <a:bodyPr wrap="square" rtlCol="0">
            <a:spAutoFit/>
          </a:bodyPr>
          <a:lstStyle/>
          <a:p>
            <a:pPr marL="285750" indent="-285750">
              <a:buFont typeface="Wingdings" panose="05000000000000000000" pitchFamily="2" charset="2"/>
              <a:buChar char="à"/>
            </a:pPr>
            <a:r>
              <a:rPr lang="en-US" sz="2400" b="1" dirty="0">
                <a:solidFill>
                  <a:srgbClr val="FF0000"/>
                </a:solidFill>
                <a:sym typeface="Wingdings" panose="05000000000000000000" pitchFamily="2" charset="2"/>
              </a:rPr>
              <a:t>Here, BFS explore more cells as compared to A* and </a:t>
            </a:r>
            <a:r>
              <a:rPr lang="en-US" sz="2400" b="1" dirty="0" err="1">
                <a:solidFill>
                  <a:srgbClr val="FF0000"/>
                </a:solidFill>
                <a:sym typeface="Wingdings" panose="05000000000000000000" pitchFamily="2" charset="2"/>
              </a:rPr>
              <a:t>Greedy_BFS</a:t>
            </a:r>
            <a:r>
              <a:rPr lang="en-US" sz="2000" b="1" dirty="0">
                <a:solidFill>
                  <a:srgbClr val="FF0000"/>
                </a:solidFill>
                <a:sym typeface="Wingdings" panose="05000000000000000000" pitchFamily="2" charset="2"/>
              </a:rPr>
              <a:t>.</a:t>
            </a:r>
          </a:p>
          <a:p>
            <a:pPr marL="285750" indent="-285750">
              <a:buFont typeface="Wingdings" panose="05000000000000000000" pitchFamily="2" charset="2"/>
              <a:buChar char="à"/>
            </a:pPr>
            <a:r>
              <a:rPr lang="en-US" sz="2400" b="1" dirty="0" err="1">
                <a:solidFill>
                  <a:srgbClr val="0070C0"/>
                </a:solidFill>
              </a:rPr>
              <a:t>Greedy_BFS</a:t>
            </a:r>
            <a:r>
              <a:rPr lang="en-US" sz="2400" b="1" dirty="0">
                <a:solidFill>
                  <a:srgbClr val="0070C0"/>
                </a:solidFill>
              </a:rPr>
              <a:t> is working as per its name, fast and greedy, less optimal.</a:t>
            </a:r>
          </a:p>
          <a:p>
            <a:pPr marL="285750" indent="-285750">
              <a:buFont typeface="Wingdings" panose="05000000000000000000" pitchFamily="2" charset="2"/>
              <a:buChar char="à"/>
            </a:pPr>
            <a:r>
              <a:rPr lang="en-US" sz="2400" b="1" dirty="0">
                <a:solidFill>
                  <a:srgbClr val="0070C0"/>
                </a:solidFill>
              </a:rPr>
              <a:t>A* is perfect for this maze in all 3 scenarios.</a:t>
            </a:r>
            <a:br>
              <a:rPr lang="en-US" dirty="0"/>
            </a:br>
            <a:br>
              <a:rPr lang="en-US" dirty="0"/>
            </a:br>
            <a:r>
              <a:rPr lang="en-US" dirty="0"/>
              <a:t>	    </a:t>
            </a:r>
            <a:r>
              <a:rPr lang="en-US" sz="2400" b="1" dirty="0"/>
              <a:t>Why we need a BFS or </a:t>
            </a:r>
            <a:r>
              <a:rPr lang="en-US" sz="2400" b="1" dirty="0" err="1">
                <a:sym typeface="Wingdings" panose="05000000000000000000" pitchFamily="2" charset="2"/>
              </a:rPr>
              <a:t>Greedy</a:t>
            </a:r>
            <a:r>
              <a:rPr lang="en-US" sz="2400" b="1" dirty="0" err="1"/>
              <a:t>_BFS</a:t>
            </a:r>
            <a:r>
              <a:rPr lang="en-US" sz="2400" b="1" dirty="0"/>
              <a:t>, if A* is giving us the best result?</a:t>
            </a:r>
            <a:endParaRPr lang="en-IN" b="1" dirty="0"/>
          </a:p>
        </p:txBody>
      </p:sp>
      <p:sp>
        <p:nvSpPr>
          <p:cNvPr id="28" name="Rectangle 27">
            <a:extLst>
              <a:ext uri="{FF2B5EF4-FFF2-40B4-BE49-F238E27FC236}">
                <a16:creationId xmlns:a16="http://schemas.microsoft.com/office/drawing/2014/main" id="{F74F9D89-B70A-7278-E416-8729AEFC183B}"/>
              </a:ext>
            </a:extLst>
          </p:cNvPr>
          <p:cNvSpPr/>
          <p:nvPr/>
        </p:nvSpPr>
        <p:spPr>
          <a:xfrm>
            <a:off x="2094878" y="42473"/>
            <a:ext cx="751022" cy="547835"/>
          </a:xfrm>
          <a:prstGeom prst="rect">
            <a:avLst/>
          </a:prstGeom>
          <a:no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Tree>
    <p:extLst>
      <p:ext uri="{BB962C8B-B14F-4D97-AF65-F5344CB8AC3E}">
        <p14:creationId xmlns:p14="http://schemas.microsoft.com/office/powerpoint/2010/main" val="3805956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FEFDF-856B-33A7-2538-6EC88598CD80}"/>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42466128-304E-3206-9519-7C3768CD5026}"/>
              </a:ext>
            </a:extLst>
          </p:cNvPr>
          <p:cNvSpPr txBox="1"/>
          <p:nvPr/>
        </p:nvSpPr>
        <p:spPr>
          <a:xfrm>
            <a:off x="2266807" y="4284543"/>
            <a:ext cx="9828614" cy="473976"/>
          </a:xfrm>
          <a:prstGeom prst="rect">
            <a:avLst/>
          </a:prstGeom>
          <a:noFill/>
        </p:spPr>
        <p:txBody>
          <a:bodyPr wrap="square">
            <a:spAutoFit/>
          </a:bodyPr>
          <a:lstStyle/>
          <a:p>
            <a:pPr marL="0" marR="0" algn="ctr">
              <a:lnSpc>
                <a:spcPct val="107000"/>
              </a:lnSpc>
              <a:spcAft>
                <a:spcPts val="800"/>
              </a:spcAft>
            </a:pPr>
            <a:r>
              <a:rPr lang="en-IN" sz="2400" b="1" kern="100" dirty="0">
                <a:effectLst/>
                <a:latin typeface="Aptos" panose="020B0004020202020204" pitchFamily="34" charset="0"/>
                <a:ea typeface="Aptos" panose="020B0004020202020204" pitchFamily="34" charset="0"/>
                <a:cs typeface="Times New Roman" panose="02020603050405020304" pitchFamily="18" charset="0"/>
              </a:rPr>
              <a:t>Goal</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 </a:t>
            </a:r>
            <a:r>
              <a:rPr lang="en-IN" sz="2400" b="1" kern="100" dirty="0">
                <a:effectLst/>
                <a:latin typeface="Aptos" panose="020B0004020202020204" pitchFamily="34" charset="0"/>
                <a:ea typeface="Aptos" panose="020B0004020202020204" pitchFamily="34" charset="0"/>
                <a:cs typeface="Times New Roman" panose="02020603050405020304" pitchFamily="18" charset="0"/>
              </a:rPr>
              <a:t>path comparison</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 of all algorithms with goal position (1, 1)</a:t>
            </a:r>
          </a:p>
        </p:txBody>
      </p:sp>
      <p:pic>
        <p:nvPicPr>
          <p:cNvPr id="2" name="Picture 1" descr="A black maze with a yellow line&#10;&#10;Description automatically generated">
            <a:extLst>
              <a:ext uri="{FF2B5EF4-FFF2-40B4-BE49-F238E27FC236}">
                <a16:creationId xmlns:a16="http://schemas.microsoft.com/office/drawing/2014/main" id="{F577CBF4-3286-FE2A-ACA1-785541DC5408}"/>
              </a:ext>
            </a:extLst>
          </p:cNvPr>
          <p:cNvPicPr>
            <a:picLocks noChangeAspect="1"/>
          </p:cNvPicPr>
          <p:nvPr/>
        </p:nvPicPr>
        <p:blipFill>
          <a:blip r:embed="rId2"/>
          <a:stretch>
            <a:fillRect/>
          </a:stretch>
        </p:blipFill>
        <p:spPr>
          <a:xfrm>
            <a:off x="2280638" y="57871"/>
            <a:ext cx="9828615" cy="4180373"/>
          </a:xfrm>
          <a:prstGeom prst="rect">
            <a:avLst/>
          </a:prstGeom>
          <a:ln>
            <a:solidFill>
              <a:srgbClr val="FF0000"/>
            </a:solidFill>
          </a:ln>
        </p:spPr>
      </p:pic>
      <p:sp>
        <p:nvSpPr>
          <p:cNvPr id="6" name="TextBox 5">
            <a:extLst>
              <a:ext uri="{FF2B5EF4-FFF2-40B4-BE49-F238E27FC236}">
                <a16:creationId xmlns:a16="http://schemas.microsoft.com/office/drawing/2014/main" id="{5A744585-575B-010F-D935-202E3513725F}"/>
              </a:ext>
            </a:extLst>
          </p:cNvPr>
          <p:cNvSpPr txBox="1"/>
          <p:nvPr/>
        </p:nvSpPr>
        <p:spPr>
          <a:xfrm>
            <a:off x="879668" y="77198"/>
            <a:ext cx="1516284" cy="1754326"/>
          </a:xfrm>
          <a:prstGeom prst="rect">
            <a:avLst/>
          </a:prstGeom>
          <a:noFill/>
        </p:spPr>
        <p:txBody>
          <a:bodyPr wrap="square">
            <a:spAutoFit/>
          </a:bodyPr>
          <a:lstStyle/>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a:effectLst/>
                <a:latin typeface="Aptos" panose="020B0004020202020204" pitchFamily="34" charset="0"/>
                <a:ea typeface="Aptos" panose="020B0004020202020204" pitchFamily="34" charset="0"/>
                <a:cs typeface="Times New Roman" panose="02020603050405020304" pitchFamily="18" charset="0"/>
              </a:rPr>
              <a:t>BFS </a:t>
            </a:r>
          </a:p>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a:effectLst/>
                <a:latin typeface="Aptos" panose="020B0004020202020204" pitchFamily="34" charset="0"/>
                <a:ea typeface="Aptos" panose="020B0004020202020204" pitchFamily="34" charset="0"/>
                <a:cs typeface="Times New Roman" panose="02020603050405020304" pitchFamily="18" charset="0"/>
              </a:rPr>
              <a:t> A* </a:t>
            </a:r>
          </a:p>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err="1">
                <a:effectLst/>
                <a:latin typeface="Aptos" panose="020B0004020202020204" pitchFamily="34" charset="0"/>
                <a:ea typeface="Aptos" panose="020B0004020202020204" pitchFamily="34" charset="0"/>
                <a:cs typeface="Times New Roman" panose="02020603050405020304" pitchFamily="18" charset="0"/>
              </a:rPr>
              <a:t>Greedy_BFS</a:t>
            </a:r>
            <a:r>
              <a:rPr lang="en-IN" sz="1800" b="1" dirty="0">
                <a:effectLst/>
                <a:latin typeface="Aptos" panose="020B0004020202020204" pitchFamily="34" charset="0"/>
                <a:ea typeface="Aptos" panose="020B0004020202020204" pitchFamily="34" charset="0"/>
                <a:cs typeface="Times New Roman" panose="02020603050405020304" pitchFamily="18" charset="0"/>
              </a:rPr>
              <a:t> </a:t>
            </a:r>
            <a:endParaRPr lang="en-IN" dirty="0"/>
          </a:p>
        </p:txBody>
      </p:sp>
      <p:sp>
        <p:nvSpPr>
          <p:cNvPr id="7" name="Rectangle 6">
            <a:extLst>
              <a:ext uri="{FF2B5EF4-FFF2-40B4-BE49-F238E27FC236}">
                <a16:creationId xmlns:a16="http://schemas.microsoft.com/office/drawing/2014/main" id="{DB979BDA-91B7-418E-1294-E11466332FA0}"/>
              </a:ext>
            </a:extLst>
          </p:cNvPr>
          <p:cNvSpPr/>
          <p:nvPr/>
        </p:nvSpPr>
        <p:spPr>
          <a:xfrm>
            <a:off x="171353" y="340354"/>
            <a:ext cx="416689" cy="38196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A84A76F2-3A66-5493-B177-14181FCB4A32}"/>
              </a:ext>
            </a:extLst>
          </p:cNvPr>
          <p:cNvSpPr/>
          <p:nvPr/>
        </p:nvSpPr>
        <p:spPr>
          <a:xfrm>
            <a:off x="171353" y="880488"/>
            <a:ext cx="416689" cy="38196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FADAF5F-AF15-8B01-5E0B-06BBBDD1D67A}"/>
              </a:ext>
            </a:extLst>
          </p:cNvPr>
          <p:cNvSpPr/>
          <p:nvPr/>
        </p:nvSpPr>
        <p:spPr>
          <a:xfrm>
            <a:off x="157522" y="1449559"/>
            <a:ext cx="416689" cy="381965"/>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A9429006-477E-C4D6-EA9D-1778CC5754E3}"/>
              </a:ext>
            </a:extLst>
          </p:cNvPr>
          <p:cNvSpPr/>
          <p:nvPr/>
        </p:nvSpPr>
        <p:spPr>
          <a:xfrm>
            <a:off x="3518704" y="880488"/>
            <a:ext cx="1180618" cy="95103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1683DEAE-A188-33CA-2595-DDB66B98467F}"/>
              </a:ext>
            </a:extLst>
          </p:cNvPr>
          <p:cNvSpPr/>
          <p:nvPr/>
        </p:nvSpPr>
        <p:spPr>
          <a:xfrm>
            <a:off x="7791692" y="2457539"/>
            <a:ext cx="1180618" cy="95103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0C016AF5-8E32-1E41-DEBF-7265E42AF591}"/>
              </a:ext>
            </a:extLst>
          </p:cNvPr>
          <p:cNvSpPr txBox="1"/>
          <p:nvPr/>
        </p:nvSpPr>
        <p:spPr>
          <a:xfrm>
            <a:off x="1637810" y="4857207"/>
            <a:ext cx="10554190" cy="1384995"/>
          </a:xfrm>
          <a:prstGeom prst="rect">
            <a:avLst/>
          </a:prstGeom>
          <a:noFill/>
        </p:spPr>
        <p:txBody>
          <a:bodyPr wrap="square" rtlCol="0">
            <a:spAutoFit/>
          </a:bodyPr>
          <a:lstStyle/>
          <a:p>
            <a:pPr marL="285750" indent="-285750">
              <a:buFont typeface="Wingdings" panose="05000000000000000000" pitchFamily="2" charset="2"/>
              <a:buChar char="à"/>
            </a:pPr>
            <a:r>
              <a:rPr lang="en-US" sz="2800" b="1" dirty="0">
                <a:solidFill>
                  <a:srgbClr val="FF0000"/>
                </a:solidFill>
                <a:sym typeface="Wingdings" panose="05000000000000000000" pitchFamily="2" charset="2"/>
              </a:rPr>
              <a:t>A* and BFS has same path length = 189 but different paths.</a:t>
            </a:r>
          </a:p>
          <a:p>
            <a:pPr marL="285750" indent="-285750">
              <a:buFont typeface="Wingdings" panose="05000000000000000000" pitchFamily="2" charset="2"/>
              <a:buChar char="à"/>
            </a:pPr>
            <a:r>
              <a:rPr lang="en-US" sz="2800" b="1" dirty="0" err="1">
                <a:solidFill>
                  <a:srgbClr val="0070C0"/>
                </a:solidFill>
                <a:sym typeface="Wingdings" panose="05000000000000000000" pitchFamily="2" charset="2"/>
              </a:rPr>
              <a:t>Greedy_BFS</a:t>
            </a:r>
            <a:r>
              <a:rPr lang="en-US" sz="2800" b="1" dirty="0">
                <a:solidFill>
                  <a:srgbClr val="0070C0"/>
                </a:solidFill>
                <a:sym typeface="Wingdings" panose="05000000000000000000" pitchFamily="2" charset="2"/>
              </a:rPr>
              <a:t> follows different path as compared to A* and BFS.</a:t>
            </a:r>
          </a:p>
          <a:p>
            <a:pPr marL="285750" indent="-285750">
              <a:buFont typeface="Wingdings" panose="05000000000000000000" pitchFamily="2" charset="2"/>
              <a:buChar char="à"/>
            </a:pPr>
            <a:r>
              <a:rPr lang="en-US" sz="2800" b="1" dirty="0">
                <a:sym typeface="Wingdings" panose="05000000000000000000" pitchFamily="2" charset="2"/>
              </a:rPr>
              <a:t>Does </a:t>
            </a:r>
            <a:r>
              <a:rPr lang="en-US" sz="2800" b="1" dirty="0" err="1">
                <a:sym typeface="Wingdings" panose="05000000000000000000" pitchFamily="2" charset="2"/>
              </a:rPr>
              <a:t>Greedy_BFS</a:t>
            </a:r>
            <a:r>
              <a:rPr lang="en-US" sz="2800" b="1" dirty="0">
                <a:sym typeface="Wingdings" panose="05000000000000000000" pitchFamily="2" charset="2"/>
              </a:rPr>
              <a:t> always follow this way for path…?</a:t>
            </a:r>
          </a:p>
        </p:txBody>
      </p:sp>
      <p:cxnSp>
        <p:nvCxnSpPr>
          <p:cNvPr id="18" name="Straight Arrow Connector 17">
            <a:extLst>
              <a:ext uri="{FF2B5EF4-FFF2-40B4-BE49-F238E27FC236}">
                <a16:creationId xmlns:a16="http://schemas.microsoft.com/office/drawing/2014/main" id="{2CD2C335-9703-199F-BEC6-28673FC98EA7}"/>
              </a:ext>
            </a:extLst>
          </p:cNvPr>
          <p:cNvCxnSpPr>
            <a:cxnSpLocks/>
          </p:cNvCxnSpPr>
          <p:nvPr/>
        </p:nvCxnSpPr>
        <p:spPr>
          <a:xfrm flipH="1" flipV="1">
            <a:off x="9709062" y="1244368"/>
            <a:ext cx="418786" cy="1213171"/>
          </a:xfrm>
          <a:prstGeom prst="straightConnector1">
            <a:avLst/>
          </a:prstGeom>
          <a:ln w="7620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D57AFDBE-F10A-B394-FFFC-CC6EA8061764}"/>
              </a:ext>
            </a:extLst>
          </p:cNvPr>
          <p:cNvCxnSpPr>
            <a:cxnSpLocks/>
          </p:cNvCxnSpPr>
          <p:nvPr/>
        </p:nvCxnSpPr>
        <p:spPr>
          <a:xfrm flipH="1" flipV="1">
            <a:off x="6670305" y="512179"/>
            <a:ext cx="1531683" cy="19157"/>
          </a:xfrm>
          <a:prstGeom prst="straightConnector1">
            <a:avLst/>
          </a:prstGeom>
          <a:ln w="7620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9154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CA32EB-8BE7-51C8-489D-D2B2927C7C5C}"/>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Isosceles Triangle 2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B9AADDC-F393-5596-F6F8-B94D7AB8D811}"/>
              </a:ext>
            </a:extLst>
          </p:cNvPr>
          <p:cNvPicPr>
            <a:picLocks noChangeAspect="1"/>
          </p:cNvPicPr>
          <p:nvPr/>
        </p:nvPicPr>
        <p:blipFill>
          <a:blip r:embed="rId2"/>
          <a:srcRect l="12002" t="182" r="5947" b="13724"/>
          <a:stretch/>
        </p:blipFill>
        <p:spPr>
          <a:xfrm>
            <a:off x="977747" y="512759"/>
            <a:ext cx="10245965" cy="5160454"/>
          </a:xfrm>
          <a:prstGeom prst="rect">
            <a:avLst/>
          </a:prstGeom>
          <a:ln>
            <a:noFill/>
          </a:ln>
        </p:spPr>
      </p:pic>
      <p:sp>
        <p:nvSpPr>
          <p:cNvPr id="28" name="Isosceles Triangle 2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C6A779B-F5DD-CB1B-50C2-E6B8537C5B90}"/>
              </a:ext>
            </a:extLst>
          </p:cNvPr>
          <p:cNvSpPr txBox="1"/>
          <p:nvPr/>
        </p:nvSpPr>
        <p:spPr>
          <a:xfrm>
            <a:off x="3499710" y="6202285"/>
            <a:ext cx="4050258" cy="400110"/>
          </a:xfrm>
          <a:prstGeom prst="rect">
            <a:avLst/>
          </a:prstGeom>
          <a:noFill/>
        </p:spPr>
        <p:txBody>
          <a:bodyPr wrap="square">
            <a:spAutoFit/>
          </a:bodyPr>
          <a:lstStyle/>
          <a:p>
            <a:r>
              <a:rPr lang="en-IN" sz="2000" b="1" dirty="0"/>
              <a:t>Source: </a:t>
            </a:r>
            <a:r>
              <a:rPr lang="en-IN" sz="2000" b="1" dirty="0">
                <a:solidFill>
                  <a:srgbClr val="0070C0"/>
                </a:solidFill>
                <a:hlinkClick r:id="rId3">
                  <a:extLst>
                    <a:ext uri="{A12FA001-AC4F-418D-AE19-62706E023703}">
                      <ahyp:hlinkClr xmlns:ahyp="http://schemas.microsoft.com/office/drawing/2018/hyperlinkcolor" val="tx"/>
                    </a:ext>
                  </a:extLst>
                </a:hlinkClick>
              </a:rPr>
              <a:t>Pathfinding Visualizer</a:t>
            </a:r>
            <a:endParaRPr lang="en-IN" sz="2000" b="1" dirty="0">
              <a:solidFill>
                <a:srgbClr val="0070C0"/>
              </a:solidFill>
            </a:endParaRPr>
          </a:p>
        </p:txBody>
      </p:sp>
      <p:sp>
        <p:nvSpPr>
          <p:cNvPr id="25" name="TextBox 24">
            <a:extLst>
              <a:ext uri="{FF2B5EF4-FFF2-40B4-BE49-F238E27FC236}">
                <a16:creationId xmlns:a16="http://schemas.microsoft.com/office/drawing/2014/main" id="{01937F5F-1E02-4B15-66C4-4B5547D42BCA}"/>
              </a:ext>
            </a:extLst>
          </p:cNvPr>
          <p:cNvSpPr txBox="1"/>
          <p:nvPr/>
        </p:nvSpPr>
        <p:spPr>
          <a:xfrm>
            <a:off x="9470857" y="6223121"/>
            <a:ext cx="2451505" cy="461665"/>
          </a:xfrm>
          <a:prstGeom prst="rect">
            <a:avLst/>
          </a:prstGeom>
          <a:noFill/>
        </p:spPr>
        <p:txBody>
          <a:bodyPr wrap="none" rtlCol="0">
            <a:spAutoFit/>
          </a:bodyPr>
          <a:lstStyle/>
          <a:p>
            <a:r>
              <a:rPr lang="en-US" sz="2400" b="1" dirty="0"/>
              <a:t>Path Length = 49</a:t>
            </a:r>
            <a:endParaRPr lang="en-IN" sz="2400" b="1" dirty="0"/>
          </a:p>
        </p:txBody>
      </p:sp>
    </p:spTree>
    <p:extLst>
      <p:ext uri="{BB962C8B-B14F-4D97-AF65-F5344CB8AC3E}">
        <p14:creationId xmlns:p14="http://schemas.microsoft.com/office/powerpoint/2010/main" val="2708741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5A37BB-12C6-CBC8-D23F-441E9726685F}"/>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Isosceles Triangle 2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27DF576-823A-B6A2-E4B6-D922EA951079}"/>
              </a:ext>
            </a:extLst>
          </p:cNvPr>
          <p:cNvPicPr>
            <a:picLocks noChangeAspect="1"/>
          </p:cNvPicPr>
          <p:nvPr/>
        </p:nvPicPr>
        <p:blipFill>
          <a:blip r:embed="rId2"/>
          <a:srcRect b="6776"/>
          <a:stretch/>
        </p:blipFill>
        <p:spPr>
          <a:xfrm>
            <a:off x="1054312" y="512760"/>
            <a:ext cx="10083375" cy="5193560"/>
          </a:xfrm>
          <a:prstGeom prst="rect">
            <a:avLst/>
          </a:prstGeom>
          <a:ln>
            <a:noFill/>
          </a:ln>
        </p:spPr>
      </p:pic>
      <p:sp>
        <p:nvSpPr>
          <p:cNvPr id="28" name="Isosceles Triangle 2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403BF7B-8C6F-47DC-63AD-7759B48269E4}"/>
              </a:ext>
            </a:extLst>
          </p:cNvPr>
          <p:cNvSpPr txBox="1"/>
          <p:nvPr/>
        </p:nvSpPr>
        <p:spPr>
          <a:xfrm>
            <a:off x="9470857" y="6223121"/>
            <a:ext cx="2451505" cy="461665"/>
          </a:xfrm>
          <a:prstGeom prst="rect">
            <a:avLst/>
          </a:prstGeom>
          <a:noFill/>
        </p:spPr>
        <p:txBody>
          <a:bodyPr wrap="none" rtlCol="0">
            <a:spAutoFit/>
          </a:bodyPr>
          <a:lstStyle/>
          <a:p>
            <a:r>
              <a:rPr lang="en-US" sz="2400" b="1" dirty="0"/>
              <a:t>Path Length = 47</a:t>
            </a:r>
            <a:endParaRPr lang="en-IN" sz="2400" b="1" dirty="0"/>
          </a:p>
        </p:txBody>
      </p:sp>
      <p:sp>
        <p:nvSpPr>
          <p:cNvPr id="2" name="TextBox 1">
            <a:extLst>
              <a:ext uri="{FF2B5EF4-FFF2-40B4-BE49-F238E27FC236}">
                <a16:creationId xmlns:a16="http://schemas.microsoft.com/office/drawing/2014/main" id="{3FDA5541-AA90-F23E-FC8F-A2EE379359A1}"/>
              </a:ext>
            </a:extLst>
          </p:cNvPr>
          <p:cNvSpPr txBox="1"/>
          <p:nvPr/>
        </p:nvSpPr>
        <p:spPr>
          <a:xfrm>
            <a:off x="3499710" y="6202285"/>
            <a:ext cx="4050258" cy="400110"/>
          </a:xfrm>
          <a:prstGeom prst="rect">
            <a:avLst/>
          </a:prstGeom>
          <a:noFill/>
        </p:spPr>
        <p:txBody>
          <a:bodyPr wrap="square">
            <a:spAutoFit/>
          </a:bodyPr>
          <a:lstStyle/>
          <a:p>
            <a:r>
              <a:rPr lang="en-IN" sz="2000" b="1" dirty="0"/>
              <a:t>Source: </a:t>
            </a:r>
            <a:r>
              <a:rPr lang="en-IN" sz="2000" b="1" dirty="0">
                <a:solidFill>
                  <a:srgbClr val="0070C0"/>
                </a:solidFill>
                <a:hlinkClick r:id="rId3">
                  <a:extLst>
                    <a:ext uri="{A12FA001-AC4F-418D-AE19-62706E023703}">
                      <ahyp:hlinkClr xmlns:ahyp="http://schemas.microsoft.com/office/drawing/2018/hyperlinkcolor" val="tx"/>
                    </a:ext>
                  </a:extLst>
                </a:hlinkClick>
              </a:rPr>
              <a:t>Pathfinding Visualizer</a:t>
            </a:r>
            <a:endParaRPr lang="en-IN" sz="2000" b="1" dirty="0">
              <a:solidFill>
                <a:srgbClr val="0070C0"/>
              </a:solidFill>
            </a:endParaRPr>
          </a:p>
        </p:txBody>
      </p:sp>
    </p:spTree>
    <p:extLst>
      <p:ext uri="{BB962C8B-B14F-4D97-AF65-F5344CB8AC3E}">
        <p14:creationId xmlns:p14="http://schemas.microsoft.com/office/powerpoint/2010/main" val="285290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5D87BA-5E81-4697-E562-01389FBED61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8AC012E-9286-D8DC-BD07-9BBDFCA1F4A4}"/>
              </a:ext>
            </a:extLst>
          </p:cNvPr>
          <p:cNvPicPr>
            <a:picLocks noChangeAspect="1"/>
          </p:cNvPicPr>
          <p:nvPr/>
        </p:nvPicPr>
        <p:blipFill>
          <a:blip r:embed="rId2"/>
          <a:stretch>
            <a:fillRect/>
          </a:stretch>
        </p:blipFill>
        <p:spPr>
          <a:xfrm>
            <a:off x="1003338" y="512759"/>
            <a:ext cx="10185323" cy="5245442"/>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CACFF7B-9CEB-0AAC-79CA-49F8D8911879}"/>
              </a:ext>
            </a:extLst>
          </p:cNvPr>
          <p:cNvSpPr txBox="1"/>
          <p:nvPr/>
        </p:nvSpPr>
        <p:spPr>
          <a:xfrm>
            <a:off x="9470857" y="6223121"/>
            <a:ext cx="2451505" cy="461665"/>
          </a:xfrm>
          <a:prstGeom prst="rect">
            <a:avLst/>
          </a:prstGeom>
          <a:noFill/>
        </p:spPr>
        <p:txBody>
          <a:bodyPr wrap="none" rtlCol="0">
            <a:spAutoFit/>
          </a:bodyPr>
          <a:lstStyle/>
          <a:p>
            <a:r>
              <a:rPr lang="en-US" sz="2400" b="1" dirty="0"/>
              <a:t>Path Length = 47</a:t>
            </a:r>
            <a:endParaRPr lang="en-IN" sz="2400" b="1" dirty="0"/>
          </a:p>
        </p:txBody>
      </p:sp>
      <p:sp>
        <p:nvSpPr>
          <p:cNvPr id="2" name="TextBox 1">
            <a:extLst>
              <a:ext uri="{FF2B5EF4-FFF2-40B4-BE49-F238E27FC236}">
                <a16:creationId xmlns:a16="http://schemas.microsoft.com/office/drawing/2014/main" id="{41A86E9C-EA78-FB15-1D66-2B9113DAA5B7}"/>
              </a:ext>
            </a:extLst>
          </p:cNvPr>
          <p:cNvSpPr txBox="1"/>
          <p:nvPr/>
        </p:nvSpPr>
        <p:spPr>
          <a:xfrm>
            <a:off x="3499710" y="6202285"/>
            <a:ext cx="4050258" cy="400110"/>
          </a:xfrm>
          <a:prstGeom prst="rect">
            <a:avLst/>
          </a:prstGeom>
          <a:noFill/>
        </p:spPr>
        <p:txBody>
          <a:bodyPr wrap="square">
            <a:spAutoFit/>
          </a:bodyPr>
          <a:lstStyle/>
          <a:p>
            <a:r>
              <a:rPr lang="en-IN" sz="2000" b="1" dirty="0"/>
              <a:t>Source: </a:t>
            </a:r>
            <a:r>
              <a:rPr lang="en-IN" sz="2000" b="1" dirty="0">
                <a:solidFill>
                  <a:srgbClr val="0070C0"/>
                </a:solidFill>
                <a:hlinkClick r:id="rId3">
                  <a:extLst>
                    <a:ext uri="{A12FA001-AC4F-418D-AE19-62706E023703}">
                      <ahyp:hlinkClr xmlns:ahyp="http://schemas.microsoft.com/office/drawing/2018/hyperlinkcolor" val="tx"/>
                    </a:ext>
                  </a:extLst>
                </a:hlinkClick>
              </a:rPr>
              <a:t>Pathfinding Visualizer</a:t>
            </a:r>
            <a:endParaRPr lang="en-IN" sz="2000" b="1" dirty="0">
              <a:solidFill>
                <a:srgbClr val="0070C0"/>
              </a:solidFill>
            </a:endParaRPr>
          </a:p>
        </p:txBody>
      </p:sp>
    </p:spTree>
    <p:extLst>
      <p:ext uri="{BB962C8B-B14F-4D97-AF65-F5344CB8AC3E}">
        <p14:creationId xmlns:p14="http://schemas.microsoft.com/office/powerpoint/2010/main" val="795954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93"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6" name="Group 9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97" name="Freeform: Shape 9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8" name="Freeform: Shape 9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9" name="Freeform: Shape 9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0" name="Freeform: Shape 9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1" name="Freeform: Shape 10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Freeform: Shape 10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3" name="Freeform: Shape 10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E862ADA-D1CF-4C43-1F0A-FCEDB2969147}"/>
              </a:ext>
            </a:extLst>
          </p:cNvPr>
          <p:cNvSpPr>
            <a:spLocks noGrp="1"/>
          </p:cNvSpPr>
          <p:nvPr>
            <p:ph type="title"/>
          </p:nvPr>
        </p:nvSpPr>
        <p:spPr>
          <a:xfrm>
            <a:off x="786385" y="841248"/>
            <a:ext cx="3515244" cy="5340097"/>
          </a:xfrm>
        </p:spPr>
        <p:txBody>
          <a:bodyPr vert="horz" lIns="91440" tIns="45720" rIns="91440" bIns="45720" rtlCol="0" anchor="ctr">
            <a:normAutofit/>
          </a:bodyPr>
          <a:lstStyle/>
          <a:p>
            <a:r>
              <a:rPr lang="en-US" sz="4800" kern="1200">
                <a:solidFill>
                  <a:schemeClr val="bg1"/>
                </a:solidFill>
                <a:latin typeface="+mj-lt"/>
                <a:ea typeface="+mj-ea"/>
                <a:cs typeface="+mj-cs"/>
              </a:rPr>
              <a:t>Conclusion and Future Works</a:t>
            </a:r>
          </a:p>
        </p:txBody>
      </p:sp>
      <p:graphicFrame>
        <p:nvGraphicFramePr>
          <p:cNvPr id="60" name="Text Placeholder 2">
            <a:extLst>
              <a:ext uri="{FF2B5EF4-FFF2-40B4-BE49-F238E27FC236}">
                <a16:creationId xmlns:a16="http://schemas.microsoft.com/office/drawing/2014/main" id="{3CED9FC5-8E06-A3BB-1FB4-8B1E4C9CA5A3}"/>
              </a:ext>
            </a:extLst>
          </p:cNvPr>
          <p:cNvGraphicFramePr/>
          <p:nvPr>
            <p:extLst>
              <p:ext uri="{D42A27DB-BD31-4B8C-83A1-F6EECF244321}">
                <p14:modId xmlns:p14="http://schemas.microsoft.com/office/powerpoint/2010/main" val="3194384851"/>
              </p:ext>
            </p:extLst>
          </p:nvPr>
        </p:nvGraphicFramePr>
        <p:xfrm>
          <a:off x="4985886" y="231006"/>
          <a:ext cx="6831866" cy="6412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8064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Smiling Face with No Fill">
            <a:extLst>
              <a:ext uri="{FF2B5EF4-FFF2-40B4-BE49-F238E27FC236}">
                <a16:creationId xmlns:a16="http://schemas.microsoft.com/office/drawing/2014/main" id="{CA3E5DEC-02D4-F4D1-5BC1-2F6274CDCB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239" y="1525536"/>
            <a:ext cx="3775459" cy="3775459"/>
          </a:xfrm>
          <a:prstGeom prst="rect">
            <a:avLst/>
          </a:prstGeom>
        </p:spPr>
      </p:pic>
      <p:sp>
        <p:nvSpPr>
          <p:cNvPr id="62" name="Freeform: Shape 61">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Right Triangle 6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3D08C-BD35-B43B-0F95-7D8903FCCCEC}"/>
              </a:ext>
            </a:extLst>
          </p:cNvPr>
          <p:cNvSpPr>
            <a:spLocks noGrp="1"/>
          </p:cNvSpPr>
          <p:nvPr>
            <p:ph type="ctrTitle"/>
          </p:nvPr>
        </p:nvSpPr>
        <p:spPr>
          <a:xfrm>
            <a:off x="5775961" y="962526"/>
            <a:ext cx="5384800" cy="3210689"/>
          </a:xfrm>
        </p:spPr>
        <p:txBody>
          <a:bodyPr anchor="b">
            <a:normAutofit/>
          </a:bodyPr>
          <a:lstStyle/>
          <a:p>
            <a:pPr algn="l"/>
            <a:r>
              <a:rPr lang="en-IN" sz="7200"/>
              <a:t>Thank You</a:t>
            </a:r>
          </a:p>
        </p:txBody>
      </p:sp>
      <p:sp>
        <p:nvSpPr>
          <p:cNvPr id="3" name="Subtitle 2">
            <a:extLst>
              <a:ext uri="{FF2B5EF4-FFF2-40B4-BE49-F238E27FC236}">
                <a16:creationId xmlns:a16="http://schemas.microsoft.com/office/drawing/2014/main" id="{F5AB059E-CA15-2ACA-7CCA-259AED63A593}"/>
              </a:ext>
            </a:extLst>
          </p:cNvPr>
          <p:cNvSpPr>
            <a:spLocks noGrp="1"/>
          </p:cNvSpPr>
          <p:nvPr>
            <p:ph type="subTitle" idx="1"/>
          </p:nvPr>
        </p:nvSpPr>
        <p:spPr>
          <a:xfrm>
            <a:off x="5775961" y="4269462"/>
            <a:ext cx="4048760" cy="1095017"/>
          </a:xfrm>
        </p:spPr>
        <p:txBody>
          <a:bodyPr anchor="t">
            <a:normAutofit/>
          </a:bodyPr>
          <a:lstStyle/>
          <a:p>
            <a:pPr algn="l"/>
            <a:r>
              <a:rPr lang="en-IN" sz="2000"/>
              <a:t>Any Questions?</a:t>
            </a:r>
          </a:p>
        </p:txBody>
      </p:sp>
    </p:spTree>
    <p:extLst>
      <p:ext uri="{BB962C8B-B14F-4D97-AF65-F5344CB8AC3E}">
        <p14:creationId xmlns:p14="http://schemas.microsoft.com/office/powerpoint/2010/main" val="36324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nodeType="withEffect">
                                  <p:stCondLst>
                                    <p:cond delay="500"/>
                                  </p:stCondLst>
                                  <p:iterate>
                                    <p:tmPct val="10000"/>
                                  </p:iterate>
                                  <p:childTnLst>
                                    <p:set>
                                      <p:cBhvr>
                                        <p:cTn id="12" dur="1" fill="hold">
                                          <p:stCondLst>
                                            <p:cond delay="0"/>
                                          </p:stCondLst>
                                        </p:cTn>
                                        <p:tgtEl>
                                          <p:spTgt spid="31"/>
                                        </p:tgtEl>
                                        <p:attrNameLst>
                                          <p:attrName>style.visibility</p:attrName>
                                        </p:attrNameLst>
                                      </p:cBhvr>
                                      <p:to>
                                        <p:strVal val="visible"/>
                                      </p:to>
                                    </p:set>
                                    <p:animEffect transition="in" filter="fade">
                                      <p:cBhvr>
                                        <p:cTn id="13" dur="7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266733-0DB4-3F02-EB64-EA1A68DF9513}"/>
              </a:ext>
            </a:extLst>
          </p:cNvPr>
          <p:cNvSpPr>
            <a:spLocks noGrp="1"/>
          </p:cNvSpPr>
          <p:nvPr>
            <p:ph type="title"/>
          </p:nvPr>
        </p:nvSpPr>
        <p:spPr>
          <a:xfrm>
            <a:off x="905698" y="748693"/>
            <a:ext cx="3091849" cy="1059920"/>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Abstract and Introduction</a:t>
            </a:r>
          </a:p>
        </p:txBody>
      </p:sp>
      <p:cxnSp>
        <p:nvCxnSpPr>
          <p:cNvPr id="27" name="Straight Connector 2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46492D0-C4A2-013E-56E6-AF53CE8F6477}"/>
              </a:ext>
            </a:extLst>
          </p:cNvPr>
          <p:cNvSpPr>
            <a:spLocks noGrp="1"/>
          </p:cNvSpPr>
          <p:nvPr>
            <p:ph type="body" idx="1"/>
          </p:nvPr>
        </p:nvSpPr>
        <p:spPr>
          <a:xfrm>
            <a:off x="4929623" y="1793908"/>
            <a:ext cx="6627583" cy="4096194"/>
          </a:xfrm>
        </p:spPr>
        <p:txBody>
          <a:bodyPr vert="horz" lIns="91440" tIns="45720" rIns="91440" bIns="45720" rtlCol="0" anchor="ctr">
            <a:normAutofit/>
          </a:bodyPr>
          <a:lstStyle/>
          <a:p>
            <a:pPr>
              <a:buFont typeface="Wingdings" panose="05000000000000000000" pitchFamily="2" charset="2"/>
              <a:buChar char="Ø"/>
            </a:pPr>
            <a:r>
              <a:rPr lang="en-US" sz="2400" dirty="0"/>
              <a:t>This project investigates the performance of </a:t>
            </a:r>
            <a:r>
              <a:rPr lang="en-US" sz="2400" b="1" dirty="0"/>
              <a:t>3 search algorithms.</a:t>
            </a:r>
          </a:p>
          <a:p>
            <a:pPr lvl="1"/>
            <a:r>
              <a:rPr lang="en-US" b="1" dirty="0"/>
              <a:t>1. BFS: </a:t>
            </a:r>
            <a:r>
              <a:rPr lang="en-US" dirty="0"/>
              <a:t>Explores level by level, guarantees finds the shortest path but explores more nodes.</a:t>
            </a:r>
          </a:p>
          <a:p>
            <a:pPr lvl="1"/>
            <a:r>
              <a:rPr lang="en-US" b="1" dirty="0"/>
              <a:t>2. A*: </a:t>
            </a:r>
            <a:r>
              <a:rPr lang="en-US" dirty="0"/>
              <a:t>Uses a heuristic to guide search and finds optimal paths. A balances both optimality and exploration efficiency</a:t>
            </a:r>
          </a:p>
          <a:p>
            <a:pPr lvl="1"/>
            <a:r>
              <a:rPr lang="en-US" b="1" dirty="0"/>
              <a:t>3. Greedy BFS: </a:t>
            </a:r>
            <a:r>
              <a:rPr lang="en-US" dirty="0"/>
              <a:t>Focuses on only heuristic for faster but less optimal results.</a:t>
            </a:r>
          </a:p>
        </p:txBody>
      </p:sp>
      <p:sp>
        <p:nvSpPr>
          <p:cNvPr id="5" name="TextBox 4">
            <a:extLst>
              <a:ext uri="{FF2B5EF4-FFF2-40B4-BE49-F238E27FC236}">
                <a16:creationId xmlns:a16="http://schemas.microsoft.com/office/drawing/2014/main" id="{50150E05-59A4-43B4-655A-DB6A16218DD7}"/>
              </a:ext>
            </a:extLst>
          </p:cNvPr>
          <p:cNvSpPr txBox="1"/>
          <p:nvPr/>
        </p:nvSpPr>
        <p:spPr>
          <a:xfrm>
            <a:off x="771787" y="1948264"/>
            <a:ext cx="3834393" cy="3941838"/>
          </a:xfrm>
          <a:prstGeom prst="rect">
            <a:avLst/>
          </a:prstGeom>
          <a:noFill/>
        </p:spPr>
        <p:txBody>
          <a:bodyPr wrap="square">
            <a:spAutoFit/>
          </a:bodyPr>
          <a:lstStyle/>
          <a:p>
            <a:pPr algn="just"/>
            <a:r>
              <a:rPr lang="en-US" sz="2100" dirty="0"/>
              <a:t>I chose this topic because graph search algorithms are important in solving real world problems like </a:t>
            </a:r>
            <a:r>
              <a:rPr lang="en-US" sz="2100" b="1" dirty="0"/>
              <a:t>navigation, GIS, games and robotics. </a:t>
            </a:r>
            <a:r>
              <a:rPr lang="en-US" sz="2100" dirty="0"/>
              <a:t>Maze solving is a simple way to understand and compare how algorithms like BFS, A*, and Greedy Best-First work. It helped me learn how they perform and where they are best used.</a:t>
            </a:r>
            <a:endParaRPr lang="en-IN" sz="2100" dirty="0"/>
          </a:p>
        </p:txBody>
      </p:sp>
    </p:spTree>
    <p:extLst>
      <p:ext uri="{BB962C8B-B14F-4D97-AF65-F5344CB8AC3E}">
        <p14:creationId xmlns:p14="http://schemas.microsoft.com/office/powerpoint/2010/main" val="1297710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Triangle 46">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B9A7C-498D-3F68-68C4-042BA4A0AE37}"/>
              </a:ext>
            </a:extLst>
          </p:cNvPr>
          <p:cNvSpPr>
            <a:spLocks noGrp="1"/>
          </p:cNvSpPr>
          <p:nvPr>
            <p:ph type="title"/>
          </p:nvPr>
        </p:nvSpPr>
        <p:spPr>
          <a:xfrm>
            <a:off x="641774" y="628388"/>
            <a:ext cx="5169091" cy="1082425"/>
          </a:xfrm>
        </p:spPr>
        <p:txBody>
          <a:bodyPr vert="horz" lIns="91440" tIns="45720" rIns="91440" bIns="45720" rtlCol="0" anchor="ctr">
            <a:normAutofit/>
          </a:bodyPr>
          <a:lstStyle/>
          <a:p>
            <a:r>
              <a:rPr lang="en-US" sz="6000" kern="1200" dirty="0">
                <a:solidFill>
                  <a:schemeClr val="tx1"/>
                </a:solidFill>
                <a:latin typeface="+mj-lt"/>
                <a:ea typeface="+mj-ea"/>
                <a:cs typeface="+mj-cs"/>
              </a:rPr>
              <a:t>Methodology</a:t>
            </a:r>
          </a:p>
        </p:txBody>
      </p:sp>
      <p:pic>
        <p:nvPicPr>
          <p:cNvPr id="20" name="Graphic 19" descr="Maze">
            <a:extLst>
              <a:ext uri="{FF2B5EF4-FFF2-40B4-BE49-F238E27FC236}">
                <a16:creationId xmlns:a16="http://schemas.microsoft.com/office/drawing/2014/main" id="{6C9C094C-87AD-7562-E9A3-A8B0607156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997" y="2004798"/>
            <a:ext cx="4067878" cy="4067878"/>
          </a:xfrm>
          <a:prstGeom prst="rect">
            <a:avLst/>
          </a:prstGeom>
        </p:spPr>
      </p:pic>
      <p:sp>
        <p:nvSpPr>
          <p:cNvPr id="3" name="Text Placeholder 2">
            <a:extLst>
              <a:ext uri="{FF2B5EF4-FFF2-40B4-BE49-F238E27FC236}">
                <a16:creationId xmlns:a16="http://schemas.microsoft.com/office/drawing/2014/main" id="{B00B0EB7-68E9-EC18-9B4F-24794373650A}"/>
              </a:ext>
            </a:extLst>
          </p:cNvPr>
          <p:cNvSpPr>
            <a:spLocks noGrp="1"/>
          </p:cNvSpPr>
          <p:nvPr>
            <p:ph type="body" idx="1"/>
          </p:nvPr>
        </p:nvSpPr>
        <p:spPr>
          <a:xfrm>
            <a:off x="4798875" y="1707572"/>
            <a:ext cx="6662128" cy="4365104"/>
          </a:xfrm>
        </p:spPr>
        <p:txBody>
          <a:bodyPr vert="horz" lIns="91440" tIns="45720" rIns="91440" bIns="45720" rtlCol="0" anchor="t">
            <a:normAutofit/>
          </a:bodyPr>
          <a:lstStyle/>
          <a:p>
            <a:pPr algn="just">
              <a:buFont typeface="Wingdings" panose="05000000000000000000" pitchFamily="2" charset="2"/>
              <a:buChar char="Ø"/>
            </a:pPr>
            <a:r>
              <a:rPr lang="en-US" sz="2000" dirty="0"/>
              <a:t>The maze was created using the </a:t>
            </a:r>
            <a:r>
              <a:rPr lang="en-US" sz="2000" dirty="0" err="1"/>
              <a:t>pyamaze</a:t>
            </a:r>
            <a:r>
              <a:rPr lang="en-US" sz="2000" dirty="0"/>
              <a:t> library with dimensions </a:t>
            </a:r>
            <a:r>
              <a:rPr lang="en-US" sz="2000" b="1" dirty="0"/>
              <a:t>50 x 120.</a:t>
            </a:r>
          </a:p>
          <a:p>
            <a:pPr algn="just">
              <a:buFont typeface="Wingdings" panose="05000000000000000000" pitchFamily="2" charset="2"/>
              <a:buChar char="Ø"/>
            </a:pPr>
            <a:r>
              <a:rPr lang="en-US" sz="2000" dirty="0"/>
              <a:t>Starting Position: </a:t>
            </a:r>
            <a:r>
              <a:rPr lang="en-US" sz="2000" b="1" dirty="0"/>
              <a:t>(50, 120) </a:t>
            </a:r>
            <a:r>
              <a:rPr lang="en-US" sz="2000" dirty="0"/>
              <a:t>the bottom right corner</a:t>
            </a:r>
          </a:p>
          <a:p>
            <a:pPr algn="just">
              <a:buFont typeface="Wingdings" panose="05000000000000000000" pitchFamily="2" charset="2"/>
              <a:buChar char="Ø"/>
            </a:pPr>
            <a:r>
              <a:rPr lang="en-US" sz="2000" dirty="0"/>
              <a:t>Goal position: Three scenarios were defined with varying goal positions.</a:t>
            </a:r>
          </a:p>
          <a:p>
            <a:pPr marL="0" indent="0" algn="just">
              <a:buNone/>
            </a:pPr>
            <a:r>
              <a:rPr lang="en-US" sz="2000" dirty="0"/>
              <a:t>	</a:t>
            </a:r>
            <a:r>
              <a:rPr lang="en-US" sz="2000" b="1" dirty="0"/>
              <a:t>(1, 1), (49, 2), (1, 119).</a:t>
            </a:r>
          </a:p>
          <a:p>
            <a:pPr algn="just">
              <a:buFont typeface="Wingdings" panose="05000000000000000000" pitchFamily="2" charset="2"/>
              <a:buChar char="Ø"/>
            </a:pPr>
            <a:r>
              <a:rPr lang="en-US" sz="2000" dirty="0"/>
              <a:t>Each algorithm was implemented in Python to compare pathfinding efficiency.</a:t>
            </a:r>
          </a:p>
          <a:p>
            <a:pPr lvl="1" algn="just">
              <a:buFont typeface="Wingdings" panose="05000000000000000000" pitchFamily="2" charset="2"/>
              <a:buChar char="§"/>
            </a:pPr>
            <a:r>
              <a:rPr lang="en-US" sz="1800" b="1" dirty="0"/>
              <a:t>Exploration Length: </a:t>
            </a:r>
            <a:r>
              <a:rPr lang="en-US" sz="1800" dirty="0"/>
              <a:t>How many cells explored while searching for path from start to goal</a:t>
            </a:r>
          </a:p>
          <a:p>
            <a:pPr lvl="1" algn="just">
              <a:buFont typeface="Wingdings" panose="05000000000000000000" pitchFamily="2" charset="2"/>
              <a:buChar char="§"/>
            </a:pPr>
            <a:r>
              <a:rPr lang="en-US" sz="1800" b="1" dirty="0"/>
              <a:t>Path Length: </a:t>
            </a:r>
            <a:r>
              <a:rPr lang="en-US" sz="1800" dirty="0"/>
              <a:t>How many cell are needed to reach the goal from start position.</a:t>
            </a:r>
          </a:p>
        </p:txBody>
      </p:sp>
    </p:spTree>
    <p:extLst>
      <p:ext uri="{BB962C8B-B14F-4D97-AF65-F5344CB8AC3E}">
        <p14:creationId xmlns:p14="http://schemas.microsoft.com/office/powerpoint/2010/main" val="1853056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0C405C-34A3-283F-44F6-87B55942055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BFS Algo">
            <a:hlinkClick r:id="" action="ppaction://media"/>
            <a:extLst>
              <a:ext uri="{FF2B5EF4-FFF2-40B4-BE49-F238E27FC236}">
                <a16:creationId xmlns:a16="http://schemas.microsoft.com/office/drawing/2014/main" id="{86B7AD54-5F2E-84A7-77F5-2BDCD2A3BB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4659"/>
            <a:ext cx="12948553" cy="7283560"/>
          </a:xfrm>
          <a:prstGeom prst="rect">
            <a:avLst/>
          </a:prstGeom>
        </p:spPr>
      </p:pic>
      <p:sp>
        <p:nvSpPr>
          <p:cNvPr id="17" name="Title 1">
            <a:extLst>
              <a:ext uri="{FF2B5EF4-FFF2-40B4-BE49-F238E27FC236}">
                <a16:creationId xmlns:a16="http://schemas.microsoft.com/office/drawing/2014/main" id="{750ECEEA-ACCE-DCDD-541E-F20CB70A09E7}"/>
              </a:ext>
            </a:extLst>
          </p:cNvPr>
          <p:cNvSpPr>
            <a:spLocks noGrp="1"/>
          </p:cNvSpPr>
          <p:nvPr>
            <p:ph type="title"/>
          </p:nvPr>
        </p:nvSpPr>
        <p:spPr>
          <a:xfrm>
            <a:off x="3689220" y="5485427"/>
            <a:ext cx="5570112" cy="521877"/>
          </a:xfrm>
        </p:spPr>
        <p:txBody>
          <a:bodyPr vert="horz" lIns="91440" tIns="45720" rIns="91440" bIns="45720" rtlCol="0" anchor="ctr">
            <a:noAutofit/>
          </a:bodyPr>
          <a:lstStyle/>
          <a:p>
            <a:r>
              <a:rPr lang="en-US" sz="3200" dirty="0">
                <a:solidFill>
                  <a:schemeClr val="bg1"/>
                </a:solidFill>
              </a:rPr>
              <a:t>Breadth First Search Algorithm</a:t>
            </a:r>
            <a:endParaRPr lang="en-US" sz="3200" kern="1200" dirty="0">
              <a:solidFill>
                <a:schemeClr val="bg1"/>
              </a:solidFill>
            </a:endParaRPr>
          </a:p>
        </p:txBody>
      </p:sp>
    </p:spTree>
    <p:extLst>
      <p:ext uri="{BB962C8B-B14F-4D97-AF65-F5344CB8AC3E}">
        <p14:creationId xmlns:p14="http://schemas.microsoft.com/office/powerpoint/2010/main" val="83992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7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94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CD5EFF-8AB3-FB07-9146-CF9D33209DD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5" name="Group 34">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36" name="Freeform: Shape 35">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20" name="TextBox 17">
            <a:extLst>
              <a:ext uri="{FF2B5EF4-FFF2-40B4-BE49-F238E27FC236}">
                <a16:creationId xmlns:a16="http://schemas.microsoft.com/office/drawing/2014/main" id="{11B4209E-9248-8402-9538-F1B30C4017FB}"/>
              </a:ext>
            </a:extLst>
          </p:cNvPr>
          <p:cNvGraphicFramePr/>
          <p:nvPr>
            <p:extLst>
              <p:ext uri="{D42A27DB-BD31-4B8C-83A1-F6EECF244321}">
                <p14:modId xmlns:p14="http://schemas.microsoft.com/office/powerpoint/2010/main" val="2217975711"/>
              </p:ext>
            </p:extLst>
          </p:nvPr>
        </p:nvGraphicFramePr>
        <p:xfrm>
          <a:off x="5115223" y="195518"/>
          <a:ext cx="6845765" cy="6431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Picture 20">
            <a:extLst>
              <a:ext uri="{FF2B5EF4-FFF2-40B4-BE49-F238E27FC236}">
                <a16:creationId xmlns:a16="http://schemas.microsoft.com/office/drawing/2014/main" id="{E3B289C8-26FB-6311-F159-F083044EC156}"/>
              </a:ext>
            </a:extLst>
          </p:cNvPr>
          <p:cNvPicPr>
            <a:picLocks noChangeAspect="1"/>
          </p:cNvPicPr>
          <p:nvPr/>
        </p:nvPicPr>
        <p:blipFill>
          <a:blip r:embed="rId7"/>
          <a:stretch>
            <a:fillRect/>
          </a:stretch>
        </p:blipFill>
        <p:spPr>
          <a:xfrm>
            <a:off x="106465" y="195518"/>
            <a:ext cx="4778051" cy="6297155"/>
          </a:xfrm>
          <a:prstGeom prst="rect">
            <a:avLst/>
          </a:prstGeom>
        </p:spPr>
      </p:pic>
      <p:sp>
        <p:nvSpPr>
          <p:cNvPr id="22" name="Straight Connector 21">
            <a:extLst>
              <a:ext uri="{FF2B5EF4-FFF2-40B4-BE49-F238E27FC236}">
                <a16:creationId xmlns:a16="http://schemas.microsoft.com/office/drawing/2014/main" id="{B6347452-C9B6-6630-97B4-33CDF3E16A7E}"/>
              </a:ext>
            </a:extLst>
          </p:cNvPr>
          <p:cNvSpPr/>
          <p:nvPr/>
        </p:nvSpPr>
        <p:spPr>
          <a:xfrm>
            <a:off x="5115223" y="6597352"/>
            <a:ext cx="6845765"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Tree>
    <p:extLst>
      <p:ext uri="{BB962C8B-B14F-4D97-AF65-F5344CB8AC3E}">
        <p14:creationId xmlns:p14="http://schemas.microsoft.com/office/powerpoint/2010/main" val="1439047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6F6C0C-A4D6-CE68-E9DC-694B757F6248}"/>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D83731-BB8A-4720-B81C-24D37A1AF55A}"/>
              </a:ext>
            </a:extLst>
          </p:cNvPr>
          <p:cNvSpPr>
            <a:spLocks noGrp="1"/>
          </p:cNvSpPr>
          <p:nvPr>
            <p:ph type="title"/>
          </p:nvPr>
        </p:nvSpPr>
        <p:spPr>
          <a:xfrm>
            <a:off x="119086" y="107066"/>
            <a:ext cx="5976913" cy="1019625"/>
          </a:xfrm>
        </p:spPr>
        <p:txBody>
          <a:bodyPr vert="horz" lIns="91440" tIns="45720" rIns="91440" bIns="45720" rtlCol="0" anchor="b">
            <a:normAutofit/>
          </a:bodyPr>
          <a:lstStyle/>
          <a:p>
            <a:pPr algn="ctr"/>
            <a:r>
              <a:rPr lang="en-US" sz="3200" kern="1200" dirty="0">
                <a:latin typeface="+mj-lt"/>
                <a:ea typeface="+mj-ea"/>
                <a:cs typeface="+mj-cs"/>
              </a:rPr>
              <a:t>Breadth First Search Algorithm Explanation</a:t>
            </a:r>
          </a:p>
        </p:txBody>
      </p:sp>
      <p:sp>
        <p:nvSpPr>
          <p:cNvPr id="18" name="TextBox 17">
            <a:extLst>
              <a:ext uri="{FF2B5EF4-FFF2-40B4-BE49-F238E27FC236}">
                <a16:creationId xmlns:a16="http://schemas.microsoft.com/office/drawing/2014/main" id="{57004712-7CA9-E570-27CC-9F17F6AE92C6}"/>
              </a:ext>
            </a:extLst>
          </p:cNvPr>
          <p:cNvSpPr txBox="1"/>
          <p:nvPr/>
        </p:nvSpPr>
        <p:spPr>
          <a:xfrm>
            <a:off x="0" y="1395802"/>
            <a:ext cx="5976913" cy="5355132"/>
          </a:xfrm>
          <a:prstGeom prst="rect">
            <a:avLst/>
          </a:prstGeom>
        </p:spPr>
        <p:txBody>
          <a:bodyPr vert="horz" lIns="91440" tIns="45720" rIns="91440" bIns="45720" rtlCol="0" anchor="t">
            <a:normAutofit/>
          </a:bodyPr>
          <a:lstStyle/>
          <a:p>
            <a:pPr marL="342900" indent="-228600" algn="just">
              <a:lnSpc>
                <a:spcPct val="90000"/>
              </a:lnSpc>
              <a:spcAft>
                <a:spcPts val="600"/>
              </a:spcAft>
              <a:buFont typeface="Arial" panose="020B0604020202020204" pitchFamily="34" charset="0"/>
              <a:buChar char="•"/>
            </a:pPr>
            <a:r>
              <a:rPr lang="en-US" b="1" dirty="0"/>
              <a:t>Start at the root: </a:t>
            </a:r>
            <a:r>
              <a:rPr lang="en-US" dirty="0"/>
              <a:t>BFS begins at the Start point and add this position to the deque. The deque will hold nodes to be processed.</a:t>
            </a:r>
          </a:p>
          <a:p>
            <a:pPr marL="342900" indent="-228600" algn="just">
              <a:lnSpc>
                <a:spcPct val="90000"/>
              </a:lnSpc>
              <a:spcAft>
                <a:spcPts val="600"/>
              </a:spcAft>
              <a:buFont typeface="Arial" panose="020B0604020202020204" pitchFamily="34" charset="0"/>
              <a:buChar char="•"/>
            </a:pPr>
            <a:r>
              <a:rPr lang="en-US" b="1" dirty="0"/>
              <a:t>Deque for tracking nodes: </a:t>
            </a:r>
            <a:r>
              <a:rPr lang="en-US" dirty="0"/>
              <a:t>A deque allows us to efficiently add nodes to both ends, but in BFS, us typically add new nodes to the back of the deque for processing in the correct order (FIFO).</a:t>
            </a:r>
          </a:p>
          <a:p>
            <a:pPr marL="342900" indent="-228600" algn="just">
              <a:lnSpc>
                <a:spcPct val="90000"/>
              </a:lnSpc>
              <a:spcAft>
                <a:spcPts val="600"/>
              </a:spcAft>
              <a:buFont typeface="Arial" panose="020B0604020202020204" pitchFamily="34" charset="0"/>
              <a:buChar char="•"/>
            </a:pPr>
            <a:r>
              <a:rPr lang="en-US" b="1" dirty="0"/>
              <a:t>Explore neighbors: </a:t>
            </a:r>
            <a:r>
              <a:rPr lang="en-US" dirty="0"/>
              <a:t>For the current node, BFS explores all unvisited neighboring nodes and adds them to the back of the deque.</a:t>
            </a:r>
          </a:p>
          <a:p>
            <a:pPr marL="342900" indent="-228600" algn="just">
              <a:lnSpc>
                <a:spcPct val="90000"/>
              </a:lnSpc>
              <a:spcAft>
                <a:spcPts val="600"/>
              </a:spcAft>
              <a:buFont typeface="Arial" panose="020B0604020202020204" pitchFamily="34" charset="0"/>
              <a:buChar char="•"/>
            </a:pPr>
            <a:r>
              <a:rPr lang="en-US" b="1" dirty="0"/>
              <a:t>Mark visited nodes: </a:t>
            </a:r>
            <a:r>
              <a:rPr lang="en-US" dirty="0"/>
              <a:t>Each node is marked as visited when added to the deque, ensuring that the same node is not processed multiple times.</a:t>
            </a:r>
          </a:p>
          <a:p>
            <a:pPr marL="342900" indent="-228600" algn="just">
              <a:lnSpc>
                <a:spcPct val="90000"/>
              </a:lnSpc>
              <a:spcAft>
                <a:spcPts val="600"/>
              </a:spcAft>
              <a:buFont typeface="Arial" panose="020B0604020202020204" pitchFamily="34" charset="0"/>
              <a:buChar char="•"/>
            </a:pPr>
            <a:r>
              <a:rPr lang="en-US" b="1" dirty="0"/>
              <a:t>Level-by-level traversal: </a:t>
            </a:r>
            <a:r>
              <a:rPr lang="en-US" dirty="0"/>
              <a:t>Nodes are processed in the   order they were added, ensuring BFS checks one level completely before moving to the next, making it suitable for finding the shortest path. </a:t>
            </a:r>
          </a:p>
        </p:txBody>
      </p:sp>
      <p:pic>
        <p:nvPicPr>
          <p:cNvPr id="20" name="Picture 19" descr="A computer screen shot of text&#10;&#10;Description automatically generated">
            <a:extLst>
              <a:ext uri="{FF2B5EF4-FFF2-40B4-BE49-F238E27FC236}">
                <a16:creationId xmlns:a16="http://schemas.microsoft.com/office/drawing/2014/main" id="{7287FFA1-71BD-DFB2-AE69-097047CA67F4}"/>
              </a:ext>
            </a:extLst>
          </p:cNvPr>
          <p:cNvPicPr>
            <a:picLocks noChangeAspect="1"/>
          </p:cNvPicPr>
          <p:nvPr/>
        </p:nvPicPr>
        <p:blipFill>
          <a:blip r:embed="rId2"/>
          <a:srcRect r="5612" b="2"/>
          <a:stretch/>
        </p:blipFill>
        <p:spPr>
          <a:xfrm>
            <a:off x="6234952" y="678255"/>
            <a:ext cx="5857829" cy="5678484"/>
          </a:xfrm>
          <a:prstGeom prst="rect">
            <a:avLst/>
          </a:prstGeom>
        </p:spPr>
      </p:pic>
      <p:cxnSp>
        <p:nvCxnSpPr>
          <p:cNvPr id="22" name="Straight Connector 21">
            <a:extLst>
              <a:ext uri="{FF2B5EF4-FFF2-40B4-BE49-F238E27FC236}">
                <a16:creationId xmlns:a16="http://schemas.microsoft.com/office/drawing/2014/main" id="{59560DFD-5172-F197-9FF0-16FB75CB491E}"/>
              </a:ext>
            </a:extLst>
          </p:cNvPr>
          <p:cNvCxnSpPr>
            <a:cxnSpLocks/>
          </p:cNvCxnSpPr>
          <p:nvPr/>
        </p:nvCxnSpPr>
        <p:spPr>
          <a:xfrm>
            <a:off x="99219" y="1272295"/>
            <a:ext cx="5877694" cy="0"/>
          </a:xfrm>
          <a:prstGeom prst="line">
            <a:avLst/>
          </a:prstGeom>
          <a:ln>
            <a:solidFill>
              <a:schemeClr val="accent3">
                <a:lumMod val="60000"/>
                <a:lumOff val="40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5534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4DC639-737C-D9E3-FDE5-17D6551AEBA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9" name="Title 1">
            <a:extLst>
              <a:ext uri="{FF2B5EF4-FFF2-40B4-BE49-F238E27FC236}">
                <a16:creationId xmlns:a16="http://schemas.microsoft.com/office/drawing/2014/main" id="{741E94EA-EF51-BC14-53F2-0BF2FF84540E}"/>
              </a:ext>
            </a:extLst>
          </p:cNvPr>
          <p:cNvSpPr>
            <a:spLocks noGrp="1"/>
          </p:cNvSpPr>
          <p:nvPr>
            <p:ph type="title"/>
          </p:nvPr>
        </p:nvSpPr>
        <p:spPr>
          <a:xfrm>
            <a:off x="3841620" y="5637827"/>
            <a:ext cx="5570112" cy="521877"/>
          </a:xfrm>
        </p:spPr>
        <p:txBody>
          <a:bodyPr vert="horz" lIns="91440" tIns="45720" rIns="91440" bIns="45720" rtlCol="0" anchor="ctr">
            <a:noAutofit/>
          </a:bodyPr>
          <a:lstStyle/>
          <a:p>
            <a:r>
              <a:rPr lang="en-US" sz="3200" dirty="0">
                <a:solidFill>
                  <a:schemeClr val="bg1"/>
                </a:solidFill>
              </a:rPr>
              <a:t>Breadth First Search Algorithm</a:t>
            </a:r>
            <a:endParaRPr lang="en-US" sz="3200" kern="1200" dirty="0">
              <a:solidFill>
                <a:schemeClr val="bg1"/>
              </a:solidFill>
            </a:endParaRPr>
          </a:p>
        </p:txBody>
      </p:sp>
      <p:pic>
        <p:nvPicPr>
          <p:cNvPr id="20" name="Greedy_BFS  Algo">
            <a:hlinkClick r:id="" action="ppaction://media"/>
            <a:extLst>
              <a:ext uri="{FF2B5EF4-FFF2-40B4-BE49-F238E27FC236}">
                <a16:creationId xmlns:a16="http://schemas.microsoft.com/office/drawing/2014/main" id="{1D5D864B-7D8F-D2A8-1646-97A862FFA29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5631"/>
            <a:ext cx="12952071" cy="7285540"/>
          </a:xfrm>
          <a:prstGeom prst="rect">
            <a:avLst/>
          </a:prstGeom>
        </p:spPr>
      </p:pic>
      <p:sp>
        <p:nvSpPr>
          <p:cNvPr id="11" name="Title 1">
            <a:extLst>
              <a:ext uri="{FF2B5EF4-FFF2-40B4-BE49-F238E27FC236}">
                <a16:creationId xmlns:a16="http://schemas.microsoft.com/office/drawing/2014/main" id="{3227BAED-7844-DFC6-E5EA-0D497C441929}"/>
              </a:ext>
            </a:extLst>
          </p:cNvPr>
          <p:cNvSpPr txBox="1">
            <a:spLocks/>
          </p:cNvSpPr>
          <p:nvPr/>
        </p:nvSpPr>
        <p:spPr>
          <a:xfrm>
            <a:off x="3500543" y="5528325"/>
            <a:ext cx="6554375" cy="5218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rPr>
              <a:t>Greedy Breadth First Search Algorithm</a:t>
            </a:r>
          </a:p>
        </p:txBody>
      </p:sp>
    </p:spTree>
    <p:extLst>
      <p:ext uri="{BB962C8B-B14F-4D97-AF65-F5344CB8AC3E}">
        <p14:creationId xmlns:p14="http://schemas.microsoft.com/office/powerpoint/2010/main" val="234232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19"/>
                                        </p:tgtEl>
                                        <p:attrNameLst>
                                          <p:attrName>style.visibility</p:attrName>
                                        </p:attrNameLst>
                                      </p:cBhvr>
                                      <p:to>
                                        <p:strVal val="visible"/>
                                      </p:to>
                                    </p:set>
                                    <p:animEffect transition="in" filter="fade">
                                      <p:cBhvr>
                                        <p:cTn id="10" dur="7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396"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0"/>
                </p:tgtEl>
              </p:cMediaNode>
            </p:video>
            <p:seq concurrent="1" nextAc="seek">
              <p:cTn id="16" restart="whenNotActive" fill="hold" evtFilter="cancelBubble" nodeType="interactiveSeq">
                <p:stCondLst>
                  <p:cond evt="onClick" delay="0">
                    <p:tgtEl>
                      <p:spTgt spid="2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0"/>
                                        </p:tgtEl>
                                      </p:cBhvr>
                                    </p:cmd>
                                  </p:childTnLst>
                                </p:cTn>
                              </p:par>
                            </p:childTnLst>
                          </p:cTn>
                        </p:par>
                      </p:childTnLst>
                    </p:cTn>
                  </p:par>
                </p:childTnLst>
              </p:cTn>
              <p:nextCondLst>
                <p:cond evt="onClick" delay="0">
                  <p:tgtEl>
                    <p:spTgt spid="20"/>
                  </p:tgtEl>
                </p:cond>
              </p:nextCondLst>
            </p:seq>
          </p:childTnLst>
        </p:cTn>
      </p:par>
    </p:tnLst>
    <p:bldLst>
      <p:bldP spid="1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DC4CB-45EF-7672-0C29-981AFC05F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36691-87A2-EE8D-65A9-0B1F4717AC7E}"/>
              </a:ext>
            </a:extLst>
          </p:cNvPr>
          <p:cNvSpPr>
            <a:spLocks noGrp="1"/>
          </p:cNvSpPr>
          <p:nvPr>
            <p:ph type="title"/>
          </p:nvPr>
        </p:nvSpPr>
        <p:spPr>
          <a:xfrm>
            <a:off x="119085" y="150608"/>
            <a:ext cx="8735547" cy="598990"/>
          </a:xfrm>
        </p:spPr>
        <p:txBody>
          <a:bodyPr vert="horz" lIns="91440" tIns="45720" rIns="91440" bIns="45720" rtlCol="0" anchor="b">
            <a:normAutofit/>
          </a:bodyPr>
          <a:lstStyle/>
          <a:p>
            <a:pPr algn="ctr"/>
            <a:r>
              <a:rPr lang="en-US" sz="3200" kern="1200" dirty="0">
                <a:latin typeface="+mj-lt"/>
                <a:ea typeface="+mj-ea"/>
                <a:cs typeface="+mj-cs"/>
              </a:rPr>
              <a:t>Greedy BFS Algorithm Explanation</a:t>
            </a:r>
          </a:p>
        </p:txBody>
      </p:sp>
      <p:pic>
        <p:nvPicPr>
          <p:cNvPr id="4" name="Picture 3" descr="A screen shot of a computer&#10;&#10;Description automatically generated">
            <a:extLst>
              <a:ext uri="{FF2B5EF4-FFF2-40B4-BE49-F238E27FC236}">
                <a16:creationId xmlns:a16="http://schemas.microsoft.com/office/drawing/2014/main" id="{1065E0E1-D653-9385-A75B-8F855BBDEC67}"/>
              </a:ext>
            </a:extLst>
          </p:cNvPr>
          <p:cNvPicPr>
            <a:picLocks noChangeAspect="1"/>
          </p:cNvPicPr>
          <p:nvPr/>
        </p:nvPicPr>
        <p:blipFill>
          <a:blip r:embed="rId3"/>
          <a:stretch>
            <a:fillRect/>
          </a:stretch>
        </p:blipFill>
        <p:spPr>
          <a:xfrm>
            <a:off x="98129" y="931352"/>
            <a:ext cx="5794998" cy="1256258"/>
          </a:xfrm>
          <a:prstGeom prst="rect">
            <a:avLst/>
          </a:prstGeom>
        </p:spPr>
      </p:pic>
      <p:pic>
        <p:nvPicPr>
          <p:cNvPr id="10" name="Picture 9" descr="A screen shot of a computer program&#10;&#10;Description automatically generated">
            <a:extLst>
              <a:ext uri="{FF2B5EF4-FFF2-40B4-BE49-F238E27FC236}">
                <a16:creationId xmlns:a16="http://schemas.microsoft.com/office/drawing/2014/main" id="{1777996E-69B9-77B2-A469-22BA3B10C126}"/>
              </a:ext>
            </a:extLst>
          </p:cNvPr>
          <p:cNvPicPr>
            <a:picLocks noChangeAspect="1"/>
          </p:cNvPicPr>
          <p:nvPr/>
        </p:nvPicPr>
        <p:blipFill>
          <a:blip r:embed="rId4"/>
          <a:stretch>
            <a:fillRect/>
          </a:stretch>
        </p:blipFill>
        <p:spPr>
          <a:xfrm>
            <a:off x="5990334" y="931352"/>
            <a:ext cx="6103538" cy="1256258"/>
          </a:xfrm>
          <a:prstGeom prst="rect">
            <a:avLst/>
          </a:prstGeom>
        </p:spPr>
      </p:pic>
      <p:sp>
        <p:nvSpPr>
          <p:cNvPr id="12" name="TextBox 11">
            <a:extLst>
              <a:ext uri="{FF2B5EF4-FFF2-40B4-BE49-F238E27FC236}">
                <a16:creationId xmlns:a16="http://schemas.microsoft.com/office/drawing/2014/main" id="{EFD78C2F-AE62-2999-1924-88FD698CE255}"/>
              </a:ext>
            </a:extLst>
          </p:cNvPr>
          <p:cNvSpPr txBox="1"/>
          <p:nvPr/>
        </p:nvSpPr>
        <p:spPr>
          <a:xfrm>
            <a:off x="119085" y="4300030"/>
            <a:ext cx="11883861" cy="2369880"/>
          </a:xfrm>
          <a:prstGeom prst="rect">
            <a:avLst/>
          </a:prstGeom>
          <a:noFill/>
        </p:spPr>
        <p:txBody>
          <a:bodyPr wrap="square">
            <a:spAutoFit/>
          </a:bodyPr>
          <a:lstStyle/>
          <a:p>
            <a:pPr algn="just"/>
            <a:r>
              <a:rPr lang="en-US" sz="2800" b="1" dirty="0"/>
              <a:t>Why is the Heuristic Recalculated each time ?</a:t>
            </a:r>
          </a:p>
          <a:p>
            <a:pPr lvl="1" algn="just"/>
            <a:r>
              <a:rPr lang="en-US" sz="2400" dirty="0"/>
              <a:t>In Greedy BFS, the heuristic function is used to prioritize which cell to explore next. The algorithm needs to know the current "closeness" of each cell to the goal whenever it is considered for exploration. Since the search proceeds continuously, the heuristic 		is recalculated at every step with respect to the current position in the maze 		and the goal's position of an agent.</a:t>
            </a:r>
          </a:p>
        </p:txBody>
      </p:sp>
      <p:graphicFrame>
        <p:nvGraphicFramePr>
          <p:cNvPr id="14" name="TextBox 5">
            <a:extLst>
              <a:ext uri="{FF2B5EF4-FFF2-40B4-BE49-F238E27FC236}">
                <a16:creationId xmlns:a16="http://schemas.microsoft.com/office/drawing/2014/main" id="{99EF93CC-C59D-DBFC-B557-4B705E458205}"/>
              </a:ext>
            </a:extLst>
          </p:cNvPr>
          <p:cNvGraphicFramePr/>
          <p:nvPr>
            <p:extLst>
              <p:ext uri="{D42A27DB-BD31-4B8C-83A1-F6EECF244321}">
                <p14:modId xmlns:p14="http://schemas.microsoft.com/office/powerpoint/2010/main" val="599572364"/>
              </p:ext>
            </p:extLst>
          </p:nvPr>
        </p:nvGraphicFramePr>
        <p:xfrm>
          <a:off x="119085" y="2522181"/>
          <a:ext cx="11883861" cy="14465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17" name="Straight Connector 16">
            <a:extLst>
              <a:ext uri="{FF2B5EF4-FFF2-40B4-BE49-F238E27FC236}">
                <a16:creationId xmlns:a16="http://schemas.microsoft.com/office/drawing/2014/main" id="{6ECBA107-68BE-631C-43BB-B808827FCB81}"/>
              </a:ext>
            </a:extLst>
          </p:cNvPr>
          <p:cNvCxnSpPr>
            <a:cxnSpLocks/>
          </p:cNvCxnSpPr>
          <p:nvPr/>
        </p:nvCxnSpPr>
        <p:spPr>
          <a:xfrm flipV="1">
            <a:off x="231494" y="4199127"/>
            <a:ext cx="11771452" cy="1"/>
          </a:xfrm>
          <a:prstGeom prst="line">
            <a:avLst/>
          </a:prstGeom>
          <a:ln w="57150">
            <a:solidFill>
              <a:schemeClr val="tx2">
                <a:lumMod val="75000"/>
                <a:lumOff val="25000"/>
              </a:schemeClr>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2B817F68-340A-F799-2FE8-F1A547D6D4E3}"/>
              </a:ext>
            </a:extLst>
          </p:cNvPr>
          <p:cNvCxnSpPr>
            <a:cxnSpLocks/>
          </p:cNvCxnSpPr>
          <p:nvPr/>
        </p:nvCxnSpPr>
        <p:spPr>
          <a:xfrm flipV="1">
            <a:off x="231494" y="2337531"/>
            <a:ext cx="11771452" cy="1"/>
          </a:xfrm>
          <a:prstGeom prst="line">
            <a:avLst/>
          </a:prstGeom>
          <a:ln w="57150">
            <a:solidFill>
              <a:schemeClr val="tx2">
                <a:lumMod val="75000"/>
                <a:lumOff val="2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4510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C9F312-3C2C-CEDD-B336-C04AD05A8B5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A Star Algo">
            <a:hlinkClick r:id="" action="ppaction://media"/>
            <a:extLst>
              <a:ext uri="{FF2B5EF4-FFF2-40B4-BE49-F238E27FC236}">
                <a16:creationId xmlns:a16="http://schemas.microsoft.com/office/drawing/2014/main" id="{F9D62E7C-EC40-49CC-5B2F-D8FEDBE249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4658"/>
            <a:ext cx="13021519" cy="7324604"/>
          </a:xfrm>
          <a:prstGeom prst="rect">
            <a:avLst/>
          </a:prstGeom>
        </p:spPr>
      </p:pic>
      <p:sp>
        <p:nvSpPr>
          <p:cNvPr id="2" name="Title 1">
            <a:extLst>
              <a:ext uri="{FF2B5EF4-FFF2-40B4-BE49-F238E27FC236}">
                <a16:creationId xmlns:a16="http://schemas.microsoft.com/office/drawing/2014/main" id="{E0515376-A4E7-43DF-2F7F-5FD2A7AD73A8}"/>
              </a:ext>
            </a:extLst>
          </p:cNvPr>
          <p:cNvSpPr>
            <a:spLocks noGrp="1"/>
          </p:cNvSpPr>
          <p:nvPr>
            <p:ph type="title"/>
          </p:nvPr>
        </p:nvSpPr>
        <p:spPr>
          <a:xfrm>
            <a:off x="5408850" y="5312779"/>
            <a:ext cx="3855720" cy="555586"/>
          </a:xfrm>
        </p:spPr>
        <p:txBody>
          <a:bodyPr vert="horz" lIns="91440" tIns="45720" rIns="91440" bIns="45720" rtlCol="0" anchor="ctr">
            <a:normAutofit fontScale="90000"/>
          </a:bodyPr>
          <a:lstStyle/>
          <a:p>
            <a:r>
              <a:rPr lang="en-US" sz="4000" kern="1200" dirty="0">
                <a:solidFill>
                  <a:schemeClr val="bg1"/>
                </a:solidFill>
                <a:latin typeface="+mj-lt"/>
                <a:ea typeface="+mj-ea"/>
                <a:cs typeface="+mj-cs"/>
              </a:rPr>
              <a:t>A* Search Algorithm</a:t>
            </a:r>
          </a:p>
        </p:txBody>
      </p:sp>
    </p:spTree>
    <p:extLst>
      <p:ext uri="{BB962C8B-B14F-4D97-AF65-F5344CB8AC3E}">
        <p14:creationId xmlns:p14="http://schemas.microsoft.com/office/powerpoint/2010/main" val="396405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19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984</TotalTime>
  <Words>1583</Words>
  <Application>Microsoft Office PowerPoint</Application>
  <PresentationFormat>Widescreen</PresentationFormat>
  <Paragraphs>145</Paragraphs>
  <Slides>19</Slides>
  <Notes>1</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Aptos Display</vt:lpstr>
      <vt:lpstr>Arial</vt:lpstr>
      <vt:lpstr>Wingdings</vt:lpstr>
      <vt:lpstr>Office Theme</vt:lpstr>
      <vt:lpstr>A Comparative Study of Solving Maze</vt:lpstr>
      <vt:lpstr>Abstract and Introduction</vt:lpstr>
      <vt:lpstr>Methodology</vt:lpstr>
      <vt:lpstr>Breadth First Search Algorithm</vt:lpstr>
      <vt:lpstr>PowerPoint Presentation</vt:lpstr>
      <vt:lpstr>Breadth First Search Algorithm Explanation</vt:lpstr>
      <vt:lpstr>Breadth First Search Algorithm</vt:lpstr>
      <vt:lpstr>Greedy BFS Algorithm Explanation</vt:lpstr>
      <vt:lpstr>A* Search Algorithm</vt:lpstr>
      <vt:lpstr>A* Search Algorithm Explanation</vt:lpstr>
      <vt:lpstr>Result and Discussion</vt:lpstr>
      <vt:lpstr>PowerPoint Presentation</vt:lpstr>
      <vt:lpstr>PowerPoint Presentation</vt:lpstr>
      <vt:lpstr>PowerPoint Presentation</vt:lpstr>
      <vt:lpstr>PowerPoint Presentation</vt:lpstr>
      <vt:lpstr>PowerPoint Presentation</vt:lpstr>
      <vt:lpstr>PowerPoint Presentation</vt:lpstr>
      <vt:lpstr>Conclusion and Future Works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SHARMA, KRISHNA (Student)</dc:creator>
  <cp:lastModifiedBy>SHARMA, KRISHNA (Student)</cp:lastModifiedBy>
  <cp:revision>55</cp:revision>
  <dcterms:created xsi:type="dcterms:W3CDTF">2024-12-29T12:28:08Z</dcterms:created>
  <dcterms:modified xsi:type="dcterms:W3CDTF">2025-01-02T12:24:40Z</dcterms:modified>
</cp:coreProperties>
</file>